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9" r:id="rId1"/>
  </p:sldMasterIdLst>
  <p:notesMasterIdLst>
    <p:notesMasterId r:id="rId28"/>
  </p:notesMasterIdLst>
  <p:sldIdLst>
    <p:sldId id="270" r:id="rId2"/>
    <p:sldId id="275" r:id="rId3"/>
    <p:sldId id="277" r:id="rId4"/>
    <p:sldId id="276" r:id="rId5"/>
    <p:sldId id="278" r:id="rId6"/>
    <p:sldId id="272" r:id="rId7"/>
    <p:sldId id="267" r:id="rId8"/>
    <p:sldId id="279" r:id="rId9"/>
    <p:sldId id="257" r:id="rId10"/>
    <p:sldId id="271" r:id="rId11"/>
    <p:sldId id="256" r:id="rId12"/>
    <p:sldId id="258" r:id="rId13"/>
    <p:sldId id="259" r:id="rId14"/>
    <p:sldId id="274" r:id="rId15"/>
    <p:sldId id="261" r:id="rId16"/>
    <p:sldId id="260" r:id="rId17"/>
    <p:sldId id="262" r:id="rId18"/>
    <p:sldId id="280" r:id="rId19"/>
    <p:sldId id="265" r:id="rId20"/>
    <p:sldId id="264" r:id="rId21"/>
    <p:sldId id="281" r:id="rId22"/>
    <p:sldId id="266" r:id="rId23"/>
    <p:sldId id="282" r:id="rId24"/>
    <p:sldId id="268" r:id="rId25"/>
    <p:sldId id="284" r:id="rId26"/>
    <p:sldId id="28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2"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343" autoAdjust="0"/>
  </p:normalViewPr>
  <p:slideViewPr>
    <p:cSldViewPr snapToGrid="0">
      <p:cViewPr varScale="1">
        <p:scale>
          <a:sx n="65" d="100"/>
          <a:sy n="65" d="100"/>
        </p:scale>
        <p:origin x="85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Gender_Composition_2014</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CFF2-4C53-9512-A570DEB83B1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CFF2-4C53-9512-A570DEB83B1B}"/>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ext>
            </c:extLst>
          </c:dLbls>
          <c:cat>
            <c:strRef>
              <c:f>Sheet1!$A$2:$A$3</c:f>
              <c:strCache>
                <c:ptCount val="2"/>
                <c:pt idx="0">
                  <c:v>M</c:v>
                </c:pt>
                <c:pt idx="1">
                  <c:v>F</c:v>
                </c:pt>
              </c:strCache>
            </c:strRef>
          </c:cat>
          <c:val>
            <c:numRef>
              <c:f>Sheet1!$B$2:$B$3</c:f>
              <c:numCache>
                <c:formatCode>0.00%</c:formatCode>
                <c:ptCount val="2"/>
                <c:pt idx="0">
                  <c:v>0.8845401174168297</c:v>
                </c:pt>
                <c:pt idx="1">
                  <c:v>0.11545988258317025</c:v>
                </c:pt>
              </c:numCache>
            </c:numRef>
          </c:val>
          <c:extLst>
            <c:ext xmlns:c16="http://schemas.microsoft.com/office/drawing/2014/chart" uri="{C3380CC4-5D6E-409C-BE32-E72D297353CC}">
              <c16:uniqueId val="{00000000-B2E2-427E-9387-0C8B6FF5C438}"/>
            </c:ext>
          </c:extLst>
        </c:ser>
        <c:dLbls>
          <c:showLegendKey val="0"/>
          <c:showVal val="0"/>
          <c:showCatName val="0"/>
          <c:showSerName val="0"/>
          <c:showPercent val="0"/>
          <c:showBubbleSize val="0"/>
          <c:showLeaderLines val="0"/>
        </c:dLbls>
        <c:firstSliceAng val="0"/>
      </c:pie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Gender_Composition_2019</a:t>
            </a:r>
            <a:endParaRPr 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Gender_Compotion_2019</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EDE-41EA-894B-44E90B074DF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EDE-41EA-894B-44E90B074DF0}"/>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Sheet1!$A$2:$A$3</c:f>
              <c:strCache>
                <c:ptCount val="2"/>
                <c:pt idx="0">
                  <c:v>M</c:v>
                </c:pt>
                <c:pt idx="1">
                  <c:v>F</c:v>
                </c:pt>
              </c:strCache>
            </c:strRef>
          </c:cat>
          <c:val>
            <c:numRef>
              <c:f>Sheet1!$B$2:$B$3</c:f>
              <c:numCache>
                <c:formatCode>0.00%</c:formatCode>
                <c:ptCount val="2"/>
                <c:pt idx="0">
                  <c:v>0.85635359116022103</c:v>
                </c:pt>
                <c:pt idx="1">
                  <c:v>0.143646408839779</c:v>
                </c:pt>
              </c:numCache>
            </c:numRef>
          </c:val>
          <c:extLst>
            <c:ext xmlns:c16="http://schemas.microsoft.com/office/drawing/2014/chart" uri="{C3380CC4-5D6E-409C-BE32-E72D297353CC}">
              <c16:uniqueId val="{00000000-DDA6-45F0-BD43-B462186F8F70}"/>
            </c:ext>
          </c:extLst>
        </c:ser>
        <c:dLbls>
          <c:showLegendKey val="0"/>
          <c:showVal val="0"/>
          <c:showCatName val="0"/>
          <c:showSerName val="0"/>
          <c:showPercent val="0"/>
          <c:showBubbleSize val="0"/>
          <c:showLeaderLines val="1"/>
        </c:dLbls>
        <c:firstSliceAng val="0"/>
      </c:pie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1"/>
        <c:ser>
          <c:idx val="0"/>
          <c:order val="0"/>
          <c:tx>
            <c:strRef>
              <c:f>Sheet1!$B$1</c:f>
              <c:strCache>
                <c:ptCount val="1"/>
                <c:pt idx="0">
                  <c:v>count_category</c:v>
                </c:pt>
              </c:strCache>
            </c:strRef>
          </c:tx>
          <c:spPr>
            <a:solidFill>
              <a:srgbClr val="00B050"/>
            </a:solidFill>
          </c:spPr>
          <c:invertIfNegative val="0"/>
          <c:dPt>
            <c:idx val="0"/>
            <c:invertIfNegative val="0"/>
            <c:bubble3D val="0"/>
            <c:spPr>
              <a:solidFill>
                <a:srgbClr val="00B050"/>
              </a:solidFill>
              <a:ln>
                <a:noFill/>
              </a:ln>
              <a:effectLst/>
            </c:spPr>
            <c:extLst>
              <c:ext xmlns:c16="http://schemas.microsoft.com/office/drawing/2014/chart" uri="{C3380CC4-5D6E-409C-BE32-E72D297353CC}">
                <c16:uniqueId val="{00000001-9C31-4A44-A270-D69709C0CF22}"/>
              </c:ext>
            </c:extLst>
          </c:dPt>
          <c:dPt>
            <c:idx val="1"/>
            <c:invertIfNegative val="0"/>
            <c:bubble3D val="0"/>
            <c:spPr>
              <a:solidFill>
                <a:srgbClr val="FFC000"/>
              </a:solidFill>
              <a:ln>
                <a:noFill/>
              </a:ln>
              <a:effectLst/>
            </c:spPr>
            <c:extLst>
              <c:ext xmlns:c16="http://schemas.microsoft.com/office/drawing/2014/chart" uri="{C3380CC4-5D6E-409C-BE32-E72D297353CC}">
                <c16:uniqueId val="{00000003-9C31-4A44-A270-D69709C0CF22}"/>
              </c:ext>
            </c:extLst>
          </c:dPt>
          <c:dPt>
            <c:idx val="2"/>
            <c:invertIfNegative val="0"/>
            <c:bubble3D val="0"/>
            <c:spPr>
              <a:solidFill>
                <a:srgbClr val="FFFF00"/>
              </a:solidFill>
              <a:ln>
                <a:noFill/>
              </a:ln>
              <a:effectLst/>
            </c:spPr>
            <c:extLst>
              <c:ext xmlns:c16="http://schemas.microsoft.com/office/drawing/2014/chart" uri="{C3380CC4-5D6E-409C-BE32-E72D297353CC}">
                <c16:uniqueId val="{00000005-9C31-4A44-A270-D69709C0CF22}"/>
              </c:ext>
            </c:extLst>
          </c:dPt>
          <c:dLbls>
            <c:dLbl>
              <c:idx val="1"/>
              <c:layout/>
              <c:tx>
                <c:rich>
                  <a:bodyPr/>
                  <a:lstStyle/>
                  <a:p>
                    <a:fld id="{D879ADC4-88C4-4689-913E-4E1D670A9D7C}" type="VALUE">
                      <a:rPr lang="en-US" baseline="0"/>
                      <a:pPr/>
                      <a:t>[VALUE]</a:t>
                    </a:fld>
                    <a:endParaRPr lang="en-IN"/>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9C31-4A44-A270-D69709C0CF22}"/>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GEN</c:v>
                </c:pt>
                <c:pt idx="1">
                  <c:v>SC</c:v>
                </c:pt>
                <c:pt idx="2">
                  <c:v>ST</c:v>
                </c:pt>
              </c:strCache>
            </c:strRef>
          </c:cat>
          <c:val>
            <c:numRef>
              <c:f>Sheet1!$B$2:$B$4</c:f>
              <c:numCache>
                <c:formatCode>0.00%</c:formatCode>
                <c:ptCount val="3"/>
                <c:pt idx="0">
                  <c:v>0.75538160469667315</c:v>
                </c:pt>
                <c:pt idx="1">
                  <c:v>0.15851272015655576</c:v>
                </c:pt>
                <c:pt idx="2">
                  <c:v>8.6105675146771032E-2</c:v>
                </c:pt>
              </c:numCache>
            </c:numRef>
          </c:val>
          <c:extLst>
            <c:ext xmlns:c16="http://schemas.microsoft.com/office/drawing/2014/chart" uri="{C3380CC4-5D6E-409C-BE32-E72D297353CC}">
              <c16:uniqueId val="{00000000-E5D3-4BFB-9CC8-D4DF21B4CF13}"/>
            </c:ext>
          </c:extLst>
        </c:ser>
        <c:dLbls>
          <c:showLegendKey val="0"/>
          <c:showVal val="0"/>
          <c:showCatName val="0"/>
          <c:showSerName val="0"/>
          <c:showPercent val="0"/>
          <c:showBubbleSize val="0"/>
        </c:dLbls>
        <c:gapWidth val="219"/>
        <c:overlap val="-27"/>
        <c:axId val="720879024"/>
        <c:axId val="720871480"/>
      </c:barChart>
      <c:catAx>
        <c:axId val="7208790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50" b="0" i="0" u="none" strike="noStrike" kern="1200" baseline="0">
                <a:solidFill>
                  <a:schemeClr val="tx1">
                    <a:lumMod val="65000"/>
                    <a:lumOff val="35000"/>
                  </a:schemeClr>
                </a:solidFill>
                <a:latin typeface="+mn-lt"/>
                <a:ea typeface="+mn-ea"/>
                <a:cs typeface="+mn-cs"/>
              </a:defRPr>
            </a:pPr>
            <a:endParaRPr lang="en-US"/>
          </a:p>
        </c:txPr>
        <c:crossAx val="720871480"/>
        <c:crosses val="autoZero"/>
        <c:auto val="1"/>
        <c:lblAlgn val="ctr"/>
        <c:lblOffset val="100"/>
        <c:noMultiLvlLbl val="0"/>
      </c:catAx>
      <c:valAx>
        <c:axId val="720871480"/>
        <c:scaling>
          <c:orientation val="minMax"/>
        </c:scaling>
        <c:delete val="1"/>
        <c:axPos val="l"/>
        <c:numFmt formatCode="0.00%" sourceLinked="1"/>
        <c:majorTickMark val="none"/>
        <c:minorTickMark val="none"/>
        <c:tickLblPos val="nextTo"/>
        <c:crossAx val="7208790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1"/>
        <c:ser>
          <c:idx val="0"/>
          <c:order val="0"/>
          <c:tx>
            <c:strRef>
              <c:f>Sheet1!$B$1</c:f>
              <c:strCache>
                <c:ptCount val="1"/>
                <c:pt idx="0">
                  <c:v>sum</c:v>
                </c:pt>
              </c:strCache>
            </c:strRef>
          </c:tx>
          <c:spPr>
            <a:solidFill>
              <a:srgbClr val="00B050"/>
            </a:solidFill>
          </c:spPr>
          <c:invertIfNegative val="0"/>
          <c:dPt>
            <c:idx val="0"/>
            <c:invertIfNegative val="0"/>
            <c:bubble3D val="0"/>
            <c:spPr>
              <a:solidFill>
                <a:srgbClr val="00B050"/>
              </a:solidFill>
              <a:ln>
                <a:noFill/>
              </a:ln>
              <a:effectLst/>
            </c:spPr>
            <c:extLst>
              <c:ext xmlns:c16="http://schemas.microsoft.com/office/drawing/2014/chart" uri="{C3380CC4-5D6E-409C-BE32-E72D297353CC}">
                <c16:uniqueId val="{00000003-0221-4A3F-BC6D-82729CE0F5E3}"/>
              </c:ext>
            </c:extLst>
          </c:dPt>
          <c:dPt>
            <c:idx val="1"/>
            <c:invertIfNegative val="0"/>
            <c:bubble3D val="0"/>
            <c:spPr>
              <a:solidFill>
                <a:srgbClr val="FFC000"/>
              </a:solidFill>
              <a:ln>
                <a:noFill/>
              </a:ln>
              <a:effectLst/>
            </c:spPr>
            <c:extLst>
              <c:ext xmlns:c16="http://schemas.microsoft.com/office/drawing/2014/chart" uri="{C3380CC4-5D6E-409C-BE32-E72D297353CC}">
                <c16:uniqueId val="{00000003-D366-418C-A1B9-559180D2E301}"/>
              </c:ext>
            </c:extLst>
          </c:dPt>
          <c:dPt>
            <c:idx val="2"/>
            <c:invertIfNegative val="0"/>
            <c:bubble3D val="0"/>
            <c:spPr>
              <a:solidFill>
                <a:srgbClr val="FFFF00"/>
              </a:solidFill>
              <a:ln>
                <a:noFill/>
              </a:ln>
              <a:effectLst/>
            </c:spPr>
            <c:extLst>
              <c:ext xmlns:c16="http://schemas.microsoft.com/office/drawing/2014/chart" uri="{C3380CC4-5D6E-409C-BE32-E72D297353CC}">
                <c16:uniqueId val="{00000005-D366-418C-A1B9-559180D2E301}"/>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GEN</c:v>
                </c:pt>
                <c:pt idx="1">
                  <c:v>SC</c:v>
                </c:pt>
                <c:pt idx="2">
                  <c:v>ST</c:v>
                </c:pt>
              </c:strCache>
            </c:strRef>
          </c:cat>
          <c:val>
            <c:numRef>
              <c:f>Sheet1!$B$2:$B$4</c:f>
              <c:numCache>
                <c:formatCode>0.00%</c:formatCode>
                <c:ptCount val="3"/>
                <c:pt idx="0">
                  <c:v>0.73848987108655617</c:v>
                </c:pt>
                <c:pt idx="1">
                  <c:v>0.15837937384898712</c:v>
                </c:pt>
                <c:pt idx="2">
                  <c:v>0.10313075506445672</c:v>
                </c:pt>
              </c:numCache>
            </c:numRef>
          </c:val>
          <c:extLst>
            <c:ext xmlns:c16="http://schemas.microsoft.com/office/drawing/2014/chart" uri="{C3380CC4-5D6E-409C-BE32-E72D297353CC}">
              <c16:uniqueId val="{00000000-0221-4A3F-BC6D-82729CE0F5E3}"/>
            </c:ext>
          </c:extLst>
        </c:ser>
        <c:dLbls>
          <c:showLegendKey val="0"/>
          <c:showVal val="0"/>
          <c:showCatName val="0"/>
          <c:showSerName val="0"/>
          <c:showPercent val="0"/>
          <c:showBubbleSize val="0"/>
        </c:dLbls>
        <c:gapWidth val="219"/>
        <c:overlap val="-27"/>
        <c:axId val="406057336"/>
        <c:axId val="406056352"/>
      </c:barChart>
      <c:catAx>
        <c:axId val="406057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50" b="0" i="0" u="none" strike="noStrike" kern="1200" baseline="0">
                <a:solidFill>
                  <a:schemeClr val="tx1">
                    <a:lumMod val="65000"/>
                    <a:lumOff val="35000"/>
                  </a:schemeClr>
                </a:solidFill>
                <a:latin typeface="+mn-lt"/>
                <a:ea typeface="+mn-ea"/>
                <a:cs typeface="+mn-cs"/>
              </a:defRPr>
            </a:pPr>
            <a:endParaRPr lang="en-US"/>
          </a:p>
        </c:txPr>
        <c:crossAx val="406056352"/>
        <c:crosses val="autoZero"/>
        <c:auto val="1"/>
        <c:lblAlgn val="ctr"/>
        <c:lblOffset val="100"/>
        <c:noMultiLvlLbl val="0"/>
      </c:catAx>
      <c:valAx>
        <c:axId val="406056352"/>
        <c:scaling>
          <c:orientation val="minMax"/>
        </c:scaling>
        <c:delete val="1"/>
        <c:axPos val="l"/>
        <c:numFmt formatCode="0.00%" sourceLinked="1"/>
        <c:majorTickMark val="none"/>
        <c:minorTickMark val="none"/>
        <c:tickLblPos val="nextTo"/>
        <c:crossAx val="406057336"/>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F</c:v>
                </c:pt>
              </c:strCache>
            </c:strRef>
          </c:tx>
          <c:spPr>
            <a:solidFill>
              <a:schemeClr val="accent2"/>
            </a:solidFill>
            <a:ln>
              <a:noFill/>
            </a:ln>
            <a:effectLst/>
          </c:spPr>
          <c:invertIfNegative val="0"/>
          <c:dLbls>
            <c:numFmt formatCode="#,##0.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Avg_age</c:v>
                </c:pt>
              </c:strCache>
            </c:strRef>
          </c:cat>
          <c:val>
            <c:numRef>
              <c:f>Sheet1!$B$2</c:f>
              <c:numCache>
                <c:formatCode>General</c:formatCode>
                <c:ptCount val="1"/>
                <c:pt idx="0">
                  <c:v>43.264331210191003</c:v>
                </c:pt>
              </c:numCache>
            </c:numRef>
          </c:val>
          <c:extLst>
            <c:ext xmlns:c16="http://schemas.microsoft.com/office/drawing/2014/chart" uri="{C3380CC4-5D6E-409C-BE32-E72D297353CC}">
              <c16:uniqueId val="{00000000-F5D9-4308-8F39-35E1D50319CC}"/>
            </c:ext>
          </c:extLst>
        </c:ser>
        <c:ser>
          <c:idx val="1"/>
          <c:order val="1"/>
          <c:tx>
            <c:strRef>
              <c:f>Sheet1!$C$1</c:f>
              <c:strCache>
                <c:ptCount val="1"/>
                <c:pt idx="0">
                  <c:v>M</c:v>
                </c:pt>
              </c:strCache>
            </c:strRef>
          </c:tx>
          <c:spPr>
            <a:solidFill>
              <a:schemeClr val="accent1"/>
            </a:solidFill>
            <a:ln>
              <a:noFill/>
            </a:ln>
            <a:effectLst/>
          </c:spPr>
          <c:invertIfNegative val="0"/>
          <c:dLbls>
            <c:dLbl>
              <c:idx val="0"/>
              <c:numFmt formatCode="#,##0.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5-F5D9-4308-8F39-35E1D50319C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Avg_age</c:v>
                </c:pt>
              </c:strCache>
            </c:strRef>
          </c:cat>
          <c:val>
            <c:numRef>
              <c:f>Sheet1!$C$2</c:f>
              <c:numCache>
                <c:formatCode>General</c:formatCode>
                <c:ptCount val="1"/>
                <c:pt idx="0">
                  <c:v>47.484548997772798</c:v>
                </c:pt>
              </c:numCache>
            </c:numRef>
          </c:val>
          <c:extLst>
            <c:ext xmlns:c16="http://schemas.microsoft.com/office/drawing/2014/chart" uri="{C3380CC4-5D6E-409C-BE32-E72D297353CC}">
              <c16:uniqueId val="{00000001-F5D9-4308-8F39-35E1D50319CC}"/>
            </c:ext>
          </c:extLst>
        </c:ser>
        <c:ser>
          <c:idx val="2"/>
          <c:order val="2"/>
          <c:tx>
            <c:strRef>
              <c:f>Sheet1!$D$1</c:f>
              <c:strCache>
                <c:ptCount val="1"/>
                <c:pt idx="0">
                  <c:v>O</c:v>
                </c:pt>
              </c:strCache>
            </c:strRef>
          </c:tx>
          <c:spPr>
            <a:solidFill>
              <a:schemeClr val="accent3"/>
            </a:solidFill>
            <a:ln>
              <a:noFill/>
            </a:ln>
            <a:effectLst/>
          </c:spPr>
          <c:invertIfNegative val="0"/>
          <c:dLbls>
            <c:dLbl>
              <c:idx val="0"/>
              <c:numFmt formatCode="#,##0.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4-F5D9-4308-8F39-35E1D50319C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Avg_age</c:v>
                </c:pt>
              </c:strCache>
            </c:strRef>
          </c:cat>
          <c:val>
            <c:numRef>
              <c:f>Sheet1!$D$2</c:f>
              <c:numCache>
                <c:formatCode>General</c:formatCode>
                <c:ptCount val="1"/>
                <c:pt idx="0">
                  <c:v>40.3333333333333</c:v>
                </c:pt>
              </c:numCache>
            </c:numRef>
          </c:val>
          <c:extLst>
            <c:ext xmlns:c16="http://schemas.microsoft.com/office/drawing/2014/chart" uri="{C3380CC4-5D6E-409C-BE32-E72D297353CC}">
              <c16:uniqueId val="{00000003-F5D9-4308-8F39-35E1D50319CC}"/>
            </c:ext>
          </c:extLst>
        </c:ser>
        <c:dLbls>
          <c:dLblPos val="outEnd"/>
          <c:showLegendKey val="0"/>
          <c:showVal val="1"/>
          <c:showCatName val="0"/>
          <c:showSerName val="0"/>
          <c:showPercent val="0"/>
          <c:showBubbleSize val="0"/>
        </c:dLbls>
        <c:gapWidth val="182"/>
        <c:axId val="227234936"/>
        <c:axId val="227232640"/>
      </c:barChart>
      <c:catAx>
        <c:axId val="227234936"/>
        <c:scaling>
          <c:orientation val="minMax"/>
        </c:scaling>
        <c:delete val="1"/>
        <c:axPos val="l"/>
        <c:numFmt formatCode="General" sourceLinked="1"/>
        <c:majorTickMark val="none"/>
        <c:minorTickMark val="none"/>
        <c:tickLblPos val="nextTo"/>
        <c:crossAx val="227232640"/>
        <c:crosses val="autoZero"/>
        <c:auto val="1"/>
        <c:lblAlgn val="ctr"/>
        <c:lblOffset val="100"/>
        <c:noMultiLvlLbl val="0"/>
      </c:catAx>
      <c:valAx>
        <c:axId val="227232640"/>
        <c:scaling>
          <c:orientation val="minMax"/>
          <c:min val="20"/>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27234936"/>
        <c:crosses val="autoZero"/>
        <c:crossBetween val="between"/>
      </c:valAx>
      <c:spPr>
        <a:noFill/>
        <a:ln>
          <a:noFill/>
        </a:ln>
        <a:effectLst/>
      </c:spPr>
    </c:plotArea>
    <c:legend>
      <c:legendPos val="l"/>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720812991537455"/>
          <c:y val="7.5971617629464652E-2"/>
          <c:w val="0.73241149369544134"/>
          <c:h val="0.75626685318289322"/>
        </c:manualLayout>
      </c:layout>
      <c:barChart>
        <c:barDir val="bar"/>
        <c:grouping val="clustered"/>
        <c:varyColors val="0"/>
        <c:ser>
          <c:idx val="0"/>
          <c:order val="0"/>
          <c:tx>
            <c:strRef>
              <c:f>Sheet1!$B$1</c:f>
              <c:strCache>
                <c:ptCount val="1"/>
                <c:pt idx="0">
                  <c:v>F</c:v>
                </c:pt>
              </c:strCache>
            </c:strRef>
          </c:tx>
          <c:spPr>
            <a:solidFill>
              <a:schemeClr val="accent2"/>
            </a:solidFill>
            <a:ln>
              <a:noFill/>
            </a:ln>
            <a:effectLst/>
          </c:spPr>
          <c:invertIfNegative val="0"/>
          <c:dLbls>
            <c:numFmt formatCode="#,##0.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Avg_age</c:v>
                </c:pt>
              </c:strCache>
            </c:strRef>
          </c:cat>
          <c:val>
            <c:numRef>
              <c:f>Sheet1!$B$2</c:f>
              <c:numCache>
                <c:formatCode>General</c:formatCode>
                <c:ptCount val="1"/>
                <c:pt idx="0">
                  <c:v>43.441988950276198</c:v>
                </c:pt>
              </c:numCache>
            </c:numRef>
          </c:val>
          <c:extLst>
            <c:ext xmlns:c16="http://schemas.microsoft.com/office/drawing/2014/chart" uri="{C3380CC4-5D6E-409C-BE32-E72D297353CC}">
              <c16:uniqueId val="{00000000-A082-4367-82FF-330DDF5A4432}"/>
            </c:ext>
          </c:extLst>
        </c:ser>
        <c:ser>
          <c:idx val="1"/>
          <c:order val="1"/>
          <c:tx>
            <c:strRef>
              <c:f>Sheet1!$C$1</c:f>
              <c:strCache>
                <c:ptCount val="1"/>
                <c:pt idx="0">
                  <c:v>M</c:v>
                </c:pt>
              </c:strCache>
            </c:strRef>
          </c:tx>
          <c:spPr>
            <a:solidFill>
              <a:schemeClr val="accent1"/>
            </a:solidFill>
            <a:ln>
              <a:noFill/>
            </a:ln>
            <a:effectLst/>
          </c:spPr>
          <c:invertIfNegative val="0"/>
          <c:dLbls>
            <c:numFmt formatCode="#,##0.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Avg_age</c:v>
                </c:pt>
              </c:strCache>
            </c:strRef>
          </c:cat>
          <c:val>
            <c:numRef>
              <c:f>Sheet1!$C$2</c:f>
              <c:numCache>
                <c:formatCode>General</c:formatCode>
                <c:ptCount val="1"/>
                <c:pt idx="0">
                  <c:v>47.4332555906159</c:v>
                </c:pt>
              </c:numCache>
            </c:numRef>
          </c:val>
          <c:extLst>
            <c:ext xmlns:c16="http://schemas.microsoft.com/office/drawing/2014/chart" uri="{C3380CC4-5D6E-409C-BE32-E72D297353CC}">
              <c16:uniqueId val="{00000001-A082-4367-82FF-330DDF5A4432}"/>
            </c:ext>
          </c:extLst>
        </c:ser>
        <c:ser>
          <c:idx val="2"/>
          <c:order val="2"/>
          <c:tx>
            <c:strRef>
              <c:f>Sheet1!$D$1</c:f>
              <c:strCache>
                <c:ptCount val="1"/>
                <c:pt idx="0">
                  <c:v>O</c:v>
                </c:pt>
              </c:strCache>
            </c:strRef>
          </c:tx>
          <c:spPr>
            <a:solidFill>
              <a:schemeClr val="accent3"/>
            </a:solidFill>
            <a:ln>
              <a:noFill/>
            </a:ln>
            <a:effectLst/>
          </c:spPr>
          <c:invertIfNegative val="0"/>
          <c:dLbls>
            <c:numFmt formatCode="#,##0.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Avg_age</c:v>
                </c:pt>
              </c:strCache>
            </c:strRef>
          </c:cat>
          <c:val>
            <c:numRef>
              <c:f>Sheet1!$D$2</c:f>
              <c:numCache>
                <c:formatCode>General</c:formatCode>
                <c:ptCount val="1"/>
                <c:pt idx="0">
                  <c:v>37</c:v>
                </c:pt>
              </c:numCache>
            </c:numRef>
          </c:val>
          <c:extLst>
            <c:ext xmlns:c16="http://schemas.microsoft.com/office/drawing/2014/chart" uri="{C3380CC4-5D6E-409C-BE32-E72D297353CC}">
              <c16:uniqueId val="{00000002-A082-4367-82FF-330DDF5A4432}"/>
            </c:ext>
          </c:extLst>
        </c:ser>
        <c:dLbls>
          <c:dLblPos val="outEnd"/>
          <c:showLegendKey val="0"/>
          <c:showVal val="1"/>
          <c:showCatName val="0"/>
          <c:showSerName val="0"/>
          <c:showPercent val="0"/>
          <c:showBubbleSize val="0"/>
        </c:dLbls>
        <c:gapWidth val="182"/>
        <c:axId val="227234936"/>
        <c:axId val="227232640"/>
      </c:barChart>
      <c:catAx>
        <c:axId val="227234936"/>
        <c:scaling>
          <c:orientation val="minMax"/>
        </c:scaling>
        <c:delete val="1"/>
        <c:axPos val="l"/>
        <c:numFmt formatCode="General" sourceLinked="1"/>
        <c:majorTickMark val="none"/>
        <c:minorTickMark val="none"/>
        <c:tickLblPos val="nextTo"/>
        <c:crossAx val="227232640"/>
        <c:crosses val="autoZero"/>
        <c:auto val="1"/>
        <c:lblAlgn val="ctr"/>
        <c:lblOffset val="100"/>
        <c:noMultiLvlLbl val="0"/>
      </c:catAx>
      <c:valAx>
        <c:axId val="227232640"/>
        <c:scaling>
          <c:orientation val="minMax"/>
          <c:min val="20"/>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27234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424033-BB22-4EB8-B033-6D6933C5B3BB}" type="datetimeFigureOut">
              <a:rPr lang="en-IN" smtClean="0"/>
              <a:t>02-08-2024</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5D5D7C-C776-4A9B-8884-A220F92A07CA}" type="slidenum">
              <a:rPr lang="en-IN" smtClean="0"/>
              <a:t>‹#›</a:t>
            </a:fld>
            <a:endParaRPr lang="en-IN" dirty="0"/>
          </a:p>
        </p:txBody>
      </p:sp>
    </p:spTree>
    <p:extLst>
      <p:ext uri="{BB962C8B-B14F-4D97-AF65-F5344CB8AC3E}">
        <p14:creationId xmlns:p14="http://schemas.microsoft.com/office/powerpoint/2010/main" val="413714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2E5D5D7C-C776-4A9B-8884-A220F92A07CA}" type="slidenum">
              <a:rPr lang="en-IN" smtClean="0"/>
              <a:t>15</a:t>
            </a:fld>
            <a:endParaRPr lang="en-IN" dirty="0"/>
          </a:p>
        </p:txBody>
      </p:sp>
    </p:spTree>
    <p:extLst>
      <p:ext uri="{BB962C8B-B14F-4D97-AF65-F5344CB8AC3E}">
        <p14:creationId xmlns:p14="http://schemas.microsoft.com/office/powerpoint/2010/main" val="516018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1962464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2937561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1942656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2709928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2774181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2100981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268840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1868402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1404799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3506558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165B490-6904-4BAD-AE1F-462B50B0907D}" type="datetimeFigureOut">
              <a:rPr lang="en-IN" smtClean="0"/>
              <a:t>02-08-2024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88D71C6-E8B1-4DDC-85B8-63E9AAD6B011}" type="slidenum">
              <a:rPr lang="en-IN" smtClean="0"/>
              <a:t>‹#›</a:t>
            </a:fld>
            <a:endParaRPr lang="en-IN" dirty="0"/>
          </a:p>
        </p:txBody>
      </p:sp>
    </p:spTree>
    <p:extLst>
      <p:ext uri="{BB962C8B-B14F-4D97-AF65-F5344CB8AC3E}">
        <p14:creationId xmlns:p14="http://schemas.microsoft.com/office/powerpoint/2010/main" val="1713563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65B490-6904-4BAD-AE1F-462B50B0907D}" type="datetimeFigureOut">
              <a:rPr lang="en-IN" smtClean="0"/>
              <a:t>02-08-2024</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8D71C6-E8B1-4DDC-85B8-63E9AAD6B011}" type="slidenum">
              <a:rPr lang="en-IN" smtClean="0"/>
              <a:t>‹#›</a:t>
            </a:fld>
            <a:endParaRPr lang="en-IN" dirty="0"/>
          </a:p>
        </p:txBody>
      </p:sp>
    </p:spTree>
    <p:extLst>
      <p:ext uri="{BB962C8B-B14F-4D97-AF65-F5344CB8AC3E}">
        <p14:creationId xmlns:p14="http://schemas.microsoft.com/office/powerpoint/2010/main" val="4154211080"/>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codebasics.io/challenge/codebasics-resume-project-challenge" TargetMode="Externa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7.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Bhavinsolanki369/SQL-Election-Analysis/blob/main/primary_and_secondary_questions.pdf" TargetMode="External"/><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7.png"/><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hyperlink" Target="https://github.com/Bhavinsolanki369" TargetMode="External"/><Relationship Id="rId5" Type="http://schemas.openxmlformats.org/officeDocument/2006/relationships/hyperlink" Target="http://www.linkedin.com/in/bhavinsolanki326" TargetMode="Externa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Bhavinsolanki369/SQL-Election-Analysis/blob/main/all_queries_election_analysis.sql"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11245" y="861472"/>
            <a:ext cx="6769510" cy="1446550"/>
          </a:xfrm>
          <a:prstGeom prst="rect">
            <a:avLst/>
          </a:prstGeom>
          <a:noFill/>
        </p:spPr>
        <p:txBody>
          <a:bodyPr wrap="square" rtlCol="0" anchor="ctr">
            <a:spAutoFit/>
          </a:bodyPr>
          <a:lstStyle/>
          <a:p>
            <a:pPr algn="ctr"/>
            <a:r>
              <a:rPr lang="en-IN" sz="4400" dirty="0" smtClean="0">
                <a:solidFill>
                  <a:schemeClr val="accent5"/>
                </a:solidFill>
              </a:rPr>
              <a:t>Welcome to the</a:t>
            </a:r>
          </a:p>
          <a:p>
            <a:pPr algn="ctr"/>
            <a:r>
              <a:rPr lang="en-IN" sz="4400" dirty="0" smtClean="0">
                <a:solidFill>
                  <a:schemeClr val="accent5"/>
                </a:solidFill>
              </a:rPr>
              <a:t>Indian Election Analysis</a:t>
            </a:r>
            <a:endParaRPr lang="en-IN" sz="4400" dirty="0">
              <a:solidFill>
                <a:schemeClr val="accent5"/>
              </a:solidFill>
            </a:endParaRPr>
          </a:p>
        </p:txBody>
      </p:sp>
      <p:sp>
        <p:nvSpPr>
          <p:cNvPr id="3" name="TextBox 2"/>
          <p:cNvSpPr txBox="1"/>
          <p:nvPr/>
        </p:nvSpPr>
        <p:spPr>
          <a:xfrm>
            <a:off x="5363267" y="2875896"/>
            <a:ext cx="1500732" cy="400110"/>
          </a:xfrm>
          <a:prstGeom prst="rect">
            <a:avLst/>
          </a:prstGeom>
          <a:noFill/>
        </p:spPr>
        <p:txBody>
          <a:bodyPr wrap="none" rtlCol="0">
            <a:spAutoFit/>
          </a:bodyPr>
          <a:lstStyle/>
          <a:p>
            <a:r>
              <a:rPr lang="en-IN" sz="2000" b="1" dirty="0" smtClean="0">
                <a:solidFill>
                  <a:schemeClr val="bg2">
                    <a:lumMod val="25000"/>
                  </a:schemeClr>
                </a:solidFill>
              </a:rPr>
              <a:t>DISCLAIMER</a:t>
            </a:r>
            <a:endParaRPr lang="en-IN" sz="2000" b="1" dirty="0">
              <a:solidFill>
                <a:schemeClr val="bg2">
                  <a:lumMod val="25000"/>
                </a:schemeClr>
              </a:solidFill>
            </a:endParaRPr>
          </a:p>
        </p:txBody>
      </p:sp>
      <p:sp>
        <p:nvSpPr>
          <p:cNvPr id="4" name="TextBox 3"/>
          <p:cNvSpPr txBox="1"/>
          <p:nvPr/>
        </p:nvSpPr>
        <p:spPr>
          <a:xfrm>
            <a:off x="498732" y="3260766"/>
            <a:ext cx="11194537" cy="2031325"/>
          </a:xfrm>
          <a:prstGeom prst="rect">
            <a:avLst/>
          </a:prstGeom>
          <a:noFill/>
        </p:spPr>
        <p:txBody>
          <a:bodyPr wrap="square" rtlCol="0">
            <a:spAutoFit/>
          </a:bodyPr>
          <a:lstStyle/>
          <a:p>
            <a:pPr algn="ctr"/>
            <a:r>
              <a:rPr lang="en-IN" dirty="0" smtClean="0">
                <a:solidFill>
                  <a:schemeClr val="tx1">
                    <a:lumMod val="75000"/>
                    <a:lumOff val="25000"/>
                  </a:schemeClr>
                </a:solidFill>
              </a:rPr>
              <a:t>This is an Unguided Data Analysis Project Work as part of </a:t>
            </a:r>
            <a:r>
              <a:rPr lang="en-IN" dirty="0" smtClean="0">
                <a:solidFill>
                  <a:schemeClr val="tx1">
                    <a:lumMod val="75000"/>
                    <a:lumOff val="25000"/>
                  </a:schemeClr>
                </a:solidFill>
                <a:hlinkClick r:id="rId2"/>
              </a:rPr>
              <a:t>Codebasics Resume Challenge 11</a:t>
            </a:r>
            <a:r>
              <a:rPr lang="en-IN" dirty="0" smtClean="0">
                <a:solidFill>
                  <a:schemeClr val="tx1">
                    <a:lumMod val="75000"/>
                    <a:lumOff val="25000"/>
                  </a:schemeClr>
                </a:solidFill>
              </a:rPr>
              <a:t>,</a:t>
            </a:r>
          </a:p>
          <a:p>
            <a:pPr algn="ctr"/>
            <a:r>
              <a:rPr lang="en-IN" dirty="0" smtClean="0">
                <a:solidFill>
                  <a:schemeClr val="tx1">
                    <a:lumMod val="75000"/>
                    <a:lumOff val="25000"/>
                  </a:schemeClr>
                </a:solidFill>
              </a:rPr>
              <a:t> to showcase various skills which are very frequently used in data analysis processes. Dataset used in this project has been taken from Challenge documents itself. Apart from this some specific data like SGDP and Literacy Ratio for further analysis are taken from Internet. I have used Excel, SQL, PowerPoint and Web-Searches for different purposes throughout this project.</a:t>
            </a:r>
          </a:p>
          <a:p>
            <a:pPr algn="ctr"/>
            <a:r>
              <a:rPr lang="en-IN" dirty="0" smtClean="0">
                <a:solidFill>
                  <a:schemeClr val="tx1">
                    <a:lumMod val="75000"/>
                    <a:lumOff val="25000"/>
                  </a:schemeClr>
                </a:solidFill>
              </a:rPr>
              <a:t>I believe my work will provide AtliQ Media with unique and sufficient content on Indian Elections of 2014 &amp; 2019 for there show on Lok Sabha Elections of 2024.</a:t>
            </a:r>
            <a:endParaRPr lang="en-IN" dirty="0">
              <a:solidFill>
                <a:schemeClr val="tx1">
                  <a:lumMod val="75000"/>
                  <a:lumOff val="25000"/>
                </a:schemeClr>
              </a:solidFill>
            </a:endParaRPr>
          </a:p>
        </p:txBody>
      </p:sp>
      <p:cxnSp>
        <p:nvCxnSpPr>
          <p:cNvPr id="9" name="Straight Connector 8"/>
          <p:cNvCxnSpPr/>
          <p:nvPr/>
        </p:nvCxnSpPr>
        <p:spPr>
          <a:xfrm>
            <a:off x="5189220" y="3199806"/>
            <a:ext cx="1813560"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561" y="974584"/>
            <a:ext cx="1494723" cy="1333438"/>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75343" y="1596645"/>
            <a:ext cx="590227" cy="555507"/>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697143" y="936404"/>
            <a:ext cx="568427" cy="534990"/>
          </a:xfrm>
          <a:prstGeom prst="rect">
            <a:avLst/>
          </a:prstGeom>
        </p:spPr>
      </p:pic>
    </p:spTree>
    <p:extLst>
      <p:ext uri="{BB962C8B-B14F-4D97-AF65-F5344CB8AC3E}">
        <p14:creationId xmlns:p14="http://schemas.microsoft.com/office/powerpoint/2010/main" val="9661199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28193" y="1544026"/>
            <a:ext cx="7135614" cy="1569660"/>
          </a:xfrm>
          <a:prstGeom prst="rect">
            <a:avLst/>
          </a:prstGeom>
          <a:noFill/>
        </p:spPr>
        <p:txBody>
          <a:bodyPr wrap="square" rtlCol="0">
            <a:spAutoFit/>
          </a:bodyPr>
          <a:lstStyle/>
          <a:p>
            <a:pPr algn="ctr"/>
            <a:r>
              <a:rPr lang="en-IN" sz="4800" dirty="0" smtClean="0">
                <a:solidFill>
                  <a:schemeClr val="accent4">
                    <a:lumMod val="75000"/>
                  </a:schemeClr>
                </a:solidFill>
              </a:rPr>
              <a:t>Constituencies &amp;</a:t>
            </a:r>
          </a:p>
          <a:p>
            <a:pPr algn="ctr"/>
            <a:r>
              <a:rPr lang="en-IN" sz="4800" dirty="0" smtClean="0">
                <a:solidFill>
                  <a:schemeClr val="accent4">
                    <a:lumMod val="75000"/>
                  </a:schemeClr>
                </a:solidFill>
              </a:rPr>
              <a:t>Voter Turnout Ratio</a:t>
            </a:r>
            <a:endParaRPr lang="en-IN" sz="4800" dirty="0">
              <a:solidFill>
                <a:schemeClr val="accent4">
                  <a:lumMod val="75000"/>
                </a:schemeClr>
              </a:solidFill>
            </a:endParaRPr>
          </a:p>
        </p:txBody>
      </p:sp>
    </p:spTree>
    <p:extLst>
      <p:ext uri="{BB962C8B-B14F-4D97-AF65-F5344CB8AC3E}">
        <p14:creationId xmlns:p14="http://schemas.microsoft.com/office/powerpoint/2010/main" val="27944501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4021" t="61181" r="55944" b="17957"/>
          <a:stretch/>
        </p:blipFill>
        <p:spPr>
          <a:xfrm>
            <a:off x="899449" y="832491"/>
            <a:ext cx="5022377" cy="2405009"/>
          </a:xfrm>
          <a:prstGeom prst="rect">
            <a:avLst/>
          </a:prstGeom>
        </p:spPr>
      </p:pic>
      <p:pic>
        <p:nvPicPr>
          <p:cNvPr id="5" name="Picture 4"/>
          <p:cNvPicPr>
            <a:picLocks noChangeAspect="1"/>
          </p:cNvPicPr>
          <p:nvPr/>
        </p:nvPicPr>
        <p:blipFill rotWithShape="1">
          <a:blip r:embed="rId3"/>
          <a:srcRect l="24546" t="61718" r="56258" b="18623"/>
          <a:stretch/>
        </p:blipFill>
        <p:spPr>
          <a:xfrm>
            <a:off x="6259553" y="846195"/>
            <a:ext cx="5022378" cy="2405008"/>
          </a:xfrm>
          <a:prstGeom prst="rect">
            <a:avLst/>
          </a:prstGeom>
        </p:spPr>
      </p:pic>
      <p:pic>
        <p:nvPicPr>
          <p:cNvPr id="6" name="Picture 5"/>
          <p:cNvPicPr>
            <a:picLocks noChangeAspect="1"/>
          </p:cNvPicPr>
          <p:nvPr/>
        </p:nvPicPr>
        <p:blipFill rotWithShape="1">
          <a:blip r:embed="rId4"/>
          <a:srcRect l="24546" t="61520" r="56678" b="18704"/>
          <a:stretch/>
        </p:blipFill>
        <p:spPr>
          <a:xfrm>
            <a:off x="6259553" y="3776372"/>
            <a:ext cx="5022378" cy="2618541"/>
          </a:xfrm>
          <a:prstGeom prst="rect">
            <a:avLst/>
          </a:prstGeom>
        </p:spPr>
      </p:pic>
      <p:pic>
        <p:nvPicPr>
          <p:cNvPr id="7" name="Picture 6"/>
          <p:cNvPicPr>
            <a:picLocks noChangeAspect="1"/>
          </p:cNvPicPr>
          <p:nvPr/>
        </p:nvPicPr>
        <p:blipFill rotWithShape="1">
          <a:blip r:embed="rId5"/>
          <a:srcRect l="24546" t="61520" r="56363" b="18890"/>
          <a:stretch/>
        </p:blipFill>
        <p:spPr>
          <a:xfrm>
            <a:off x="899447" y="3772968"/>
            <a:ext cx="5022378" cy="2621945"/>
          </a:xfrm>
          <a:prstGeom prst="rect">
            <a:avLst/>
          </a:prstGeom>
        </p:spPr>
      </p:pic>
      <p:sp>
        <p:nvSpPr>
          <p:cNvPr id="8" name="TextBox 7"/>
          <p:cNvSpPr txBox="1"/>
          <p:nvPr/>
        </p:nvSpPr>
        <p:spPr>
          <a:xfrm>
            <a:off x="6259555" y="463159"/>
            <a:ext cx="5022377" cy="369332"/>
          </a:xfrm>
          <a:prstGeom prst="rect">
            <a:avLst/>
          </a:prstGeom>
          <a:solidFill>
            <a:schemeClr val="accent4">
              <a:lumMod val="20000"/>
              <a:lumOff val="80000"/>
            </a:schemeClr>
          </a:solidFill>
          <a:ln>
            <a:solidFill>
              <a:schemeClr val="accent4"/>
            </a:solidFill>
          </a:ln>
        </p:spPr>
        <p:txBody>
          <a:bodyPr wrap="square" rtlCol="0">
            <a:spAutoFit/>
          </a:bodyPr>
          <a:lstStyle/>
          <a:p>
            <a:pPr algn="ctr"/>
            <a:r>
              <a:rPr lang="en-IN" dirty="0" smtClean="0"/>
              <a:t>1.2. Bottom 5 PC by voter turnout ratio in 2014</a:t>
            </a:r>
            <a:endParaRPr lang="en-IN" dirty="0"/>
          </a:p>
        </p:txBody>
      </p:sp>
      <p:sp>
        <p:nvSpPr>
          <p:cNvPr id="9" name="TextBox 8"/>
          <p:cNvSpPr txBox="1"/>
          <p:nvPr/>
        </p:nvSpPr>
        <p:spPr>
          <a:xfrm>
            <a:off x="6259554" y="3393336"/>
            <a:ext cx="5022377" cy="369332"/>
          </a:xfrm>
          <a:prstGeom prst="rect">
            <a:avLst/>
          </a:prstGeom>
          <a:solidFill>
            <a:schemeClr val="accent4">
              <a:lumMod val="20000"/>
              <a:lumOff val="80000"/>
            </a:schemeClr>
          </a:solidFill>
          <a:ln>
            <a:solidFill>
              <a:schemeClr val="accent4"/>
            </a:solidFill>
          </a:ln>
        </p:spPr>
        <p:txBody>
          <a:bodyPr wrap="square" rtlCol="0">
            <a:spAutoFit/>
          </a:bodyPr>
          <a:lstStyle/>
          <a:p>
            <a:pPr algn="ctr"/>
            <a:r>
              <a:rPr lang="en-IN" dirty="0" smtClean="0"/>
              <a:t>1.4. Bottom 5 PC by voter turnout ratio in 2019</a:t>
            </a:r>
            <a:endParaRPr lang="en-IN" dirty="0"/>
          </a:p>
        </p:txBody>
      </p:sp>
      <p:sp>
        <p:nvSpPr>
          <p:cNvPr id="12" name="TextBox 11"/>
          <p:cNvSpPr txBox="1"/>
          <p:nvPr/>
        </p:nvSpPr>
        <p:spPr>
          <a:xfrm>
            <a:off x="899449" y="463159"/>
            <a:ext cx="5022377" cy="369332"/>
          </a:xfrm>
          <a:prstGeom prst="rect">
            <a:avLst/>
          </a:prstGeom>
          <a:solidFill>
            <a:schemeClr val="accent4">
              <a:lumMod val="20000"/>
              <a:lumOff val="80000"/>
            </a:schemeClr>
          </a:solidFill>
          <a:ln>
            <a:solidFill>
              <a:schemeClr val="accent4"/>
            </a:solidFill>
          </a:ln>
        </p:spPr>
        <p:txBody>
          <a:bodyPr wrap="square" rtlCol="0">
            <a:spAutoFit/>
          </a:bodyPr>
          <a:lstStyle/>
          <a:p>
            <a:pPr algn="ctr"/>
            <a:r>
              <a:rPr lang="en-IN" dirty="0" smtClean="0"/>
              <a:t>1.1. Top 5 PC by voter turnout ratio in 2014</a:t>
            </a:r>
            <a:endParaRPr lang="en-IN" dirty="0"/>
          </a:p>
        </p:txBody>
      </p:sp>
      <p:sp>
        <p:nvSpPr>
          <p:cNvPr id="13" name="TextBox 12"/>
          <p:cNvSpPr txBox="1"/>
          <p:nvPr/>
        </p:nvSpPr>
        <p:spPr>
          <a:xfrm>
            <a:off x="899448" y="3403636"/>
            <a:ext cx="5022377" cy="369332"/>
          </a:xfrm>
          <a:prstGeom prst="rect">
            <a:avLst/>
          </a:prstGeom>
          <a:solidFill>
            <a:schemeClr val="accent4">
              <a:lumMod val="20000"/>
              <a:lumOff val="80000"/>
            </a:schemeClr>
          </a:solidFill>
          <a:ln>
            <a:solidFill>
              <a:schemeClr val="accent4"/>
            </a:solidFill>
          </a:ln>
        </p:spPr>
        <p:txBody>
          <a:bodyPr wrap="square" rtlCol="0">
            <a:spAutoFit/>
          </a:bodyPr>
          <a:lstStyle/>
          <a:p>
            <a:pPr algn="ctr"/>
            <a:r>
              <a:rPr lang="en-IN" dirty="0" smtClean="0"/>
              <a:t>1.3. Top 5 PC by voter turnout ratio in 2019</a:t>
            </a:r>
          </a:p>
        </p:txBody>
      </p:sp>
    </p:spTree>
    <p:extLst>
      <p:ext uri="{BB962C8B-B14F-4D97-AF65-F5344CB8AC3E}">
        <p14:creationId xmlns:p14="http://schemas.microsoft.com/office/powerpoint/2010/main" val="35677058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28217" t="56110" r="29196" b="5271"/>
          <a:stretch/>
        </p:blipFill>
        <p:spPr>
          <a:xfrm>
            <a:off x="1246050" y="1211937"/>
            <a:ext cx="9221782" cy="4642953"/>
          </a:xfrm>
          <a:prstGeom prst="rect">
            <a:avLst/>
          </a:prstGeom>
        </p:spPr>
      </p:pic>
      <p:sp>
        <p:nvSpPr>
          <p:cNvPr id="4" name="TextBox 3"/>
          <p:cNvSpPr txBox="1"/>
          <p:nvPr/>
        </p:nvSpPr>
        <p:spPr>
          <a:xfrm>
            <a:off x="891204" y="380940"/>
            <a:ext cx="8157257" cy="830997"/>
          </a:xfrm>
          <a:prstGeom prst="rect">
            <a:avLst/>
          </a:prstGeom>
          <a:noFill/>
        </p:spPr>
        <p:txBody>
          <a:bodyPr wrap="square" rtlCol="0">
            <a:spAutoFit/>
          </a:bodyPr>
          <a:lstStyle/>
          <a:p>
            <a:r>
              <a:rPr lang="en-IN" sz="2400" dirty="0" smtClean="0"/>
              <a:t>3. Constituencies which elected same party in general elections     </a:t>
            </a:r>
          </a:p>
          <a:p>
            <a:r>
              <a:rPr lang="en-IN" sz="2400" dirty="0"/>
              <a:t> </a:t>
            </a:r>
            <a:r>
              <a:rPr lang="en-IN" sz="2400" dirty="0" smtClean="0"/>
              <a:t>   of 2014 &amp; 2019</a:t>
            </a:r>
            <a:endParaRPr lang="en-IN" sz="2400" dirty="0"/>
          </a:p>
        </p:txBody>
      </p:sp>
      <p:sp>
        <p:nvSpPr>
          <p:cNvPr id="5" name="Rectangle 4"/>
          <p:cNvSpPr/>
          <p:nvPr/>
        </p:nvSpPr>
        <p:spPr>
          <a:xfrm>
            <a:off x="1260958" y="5515681"/>
            <a:ext cx="1729162" cy="3122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p:cNvSpPr txBox="1"/>
          <p:nvPr/>
        </p:nvSpPr>
        <p:spPr>
          <a:xfrm>
            <a:off x="1246050" y="5854890"/>
            <a:ext cx="7131034" cy="400110"/>
          </a:xfrm>
          <a:prstGeom prst="rect">
            <a:avLst/>
          </a:prstGeom>
          <a:solidFill>
            <a:schemeClr val="accent2">
              <a:lumMod val="20000"/>
              <a:lumOff val="80000"/>
            </a:schemeClr>
          </a:solidFill>
        </p:spPr>
        <p:txBody>
          <a:bodyPr wrap="square" rtlCol="0">
            <a:spAutoFit/>
          </a:bodyPr>
          <a:lstStyle/>
          <a:p>
            <a:r>
              <a:rPr lang="en-IN" sz="2000" i="1" dirty="0" smtClean="0">
                <a:solidFill>
                  <a:schemeClr val="accent2">
                    <a:lumMod val="75000"/>
                  </a:schemeClr>
                </a:solidFill>
              </a:rPr>
              <a:t>331 constituencies elected same party in 2014 and 2019</a:t>
            </a:r>
            <a:endParaRPr lang="en-IN" sz="2000" i="1" dirty="0">
              <a:solidFill>
                <a:schemeClr val="accent2">
                  <a:lumMod val="75000"/>
                </a:schemeClr>
              </a:solidFill>
            </a:endParaRPr>
          </a:p>
        </p:txBody>
      </p:sp>
    </p:spTree>
    <p:extLst>
      <p:ext uri="{BB962C8B-B14F-4D97-AF65-F5344CB8AC3E}">
        <p14:creationId xmlns:p14="http://schemas.microsoft.com/office/powerpoint/2010/main" val="17453390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5910" y="380940"/>
            <a:ext cx="8509159" cy="830997"/>
          </a:xfrm>
          <a:prstGeom prst="rect">
            <a:avLst/>
          </a:prstGeom>
          <a:noFill/>
        </p:spPr>
        <p:txBody>
          <a:bodyPr wrap="square" rtlCol="0">
            <a:spAutoFit/>
          </a:bodyPr>
          <a:lstStyle/>
          <a:p>
            <a:r>
              <a:rPr lang="en-IN" sz="2400" dirty="0"/>
              <a:t>4</a:t>
            </a:r>
            <a:r>
              <a:rPr lang="en-IN" sz="2400" dirty="0" smtClean="0"/>
              <a:t>. Top 10 Constituencies which elected different party in general     </a:t>
            </a:r>
          </a:p>
          <a:p>
            <a:r>
              <a:rPr lang="en-IN" sz="2400" dirty="0"/>
              <a:t> </a:t>
            </a:r>
            <a:r>
              <a:rPr lang="en-IN" sz="2400" dirty="0" smtClean="0"/>
              <a:t>   elections of 2014 &amp; 2019</a:t>
            </a:r>
            <a:endParaRPr lang="en-IN" i="1" dirty="0">
              <a:solidFill>
                <a:schemeClr val="accent2">
                  <a:lumMod val="75000"/>
                </a:schemeClr>
              </a:solidFill>
            </a:endParaRPr>
          </a:p>
        </p:txBody>
      </p:sp>
      <p:pic>
        <p:nvPicPr>
          <p:cNvPr id="3" name="Picture 2"/>
          <p:cNvPicPr>
            <a:picLocks noChangeAspect="1"/>
          </p:cNvPicPr>
          <p:nvPr/>
        </p:nvPicPr>
        <p:blipFill rotWithShape="1">
          <a:blip r:embed="rId2"/>
          <a:srcRect l="28297" t="57257" r="30590" b="7844"/>
          <a:stretch/>
        </p:blipFill>
        <p:spPr>
          <a:xfrm>
            <a:off x="1212979" y="1194319"/>
            <a:ext cx="9255967" cy="4808275"/>
          </a:xfrm>
          <a:prstGeom prst="rect">
            <a:avLst/>
          </a:prstGeom>
        </p:spPr>
      </p:pic>
      <p:sp>
        <p:nvSpPr>
          <p:cNvPr id="4" name="TextBox 3"/>
          <p:cNvSpPr txBox="1"/>
          <p:nvPr/>
        </p:nvSpPr>
        <p:spPr>
          <a:xfrm>
            <a:off x="1212979" y="6002594"/>
            <a:ext cx="7131034" cy="400110"/>
          </a:xfrm>
          <a:prstGeom prst="rect">
            <a:avLst/>
          </a:prstGeom>
          <a:solidFill>
            <a:schemeClr val="accent2">
              <a:lumMod val="20000"/>
              <a:lumOff val="80000"/>
            </a:schemeClr>
          </a:solidFill>
        </p:spPr>
        <p:txBody>
          <a:bodyPr wrap="square" rtlCol="0">
            <a:spAutoFit/>
          </a:bodyPr>
          <a:lstStyle/>
          <a:p>
            <a:r>
              <a:rPr lang="en-IN" sz="2000" i="1" dirty="0" smtClean="0">
                <a:solidFill>
                  <a:schemeClr val="accent2">
                    <a:lumMod val="75000"/>
                  </a:schemeClr>
                </a:solidFill>
              </a:rPr>
              <a:t>170 constituencies elected different party in 2014 and 2019</a:t>
            </a:r>
            <a:endParaRPr lang="en-IN" sz="2000" i="1" dirty="0">
              <a:solidFill>
                <a:schemeClr val="accent2">
                  <a:lumMod val="75000"/>
                </a:schemeClr>
              </a:solidFill>
            </a:endParaRPr>
          </a:p>
        </p:txBody>
      </p:sp>
    </p:spTree>
    <p:extLst>
      <p:ext uri="{BB962C8B-B14F-4D97-AF65-F5344CB8AC3E}">
        <p14:creationId xmlns:p14="http://schemas.microsoft.com/office/powerpoint/2010/main" val="27994625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69891" y="21515"/>
            <a:ext cx="4852218" cy="830997"/>
          </a:xfrm>
          <a:prstGeom prst="rect">
            <a:avLst/>
          </a:prstGeom>
          <a:noFill/>
        </p:spPr>
        <p:txBody>
          <a:bodyPr wrap="square" rtlCol="0">
            <a:spAutoFit/>
          </a:bodyPr>
          <a:lstStyle/>
          <a:p>
            <a:pPr algn="ctr"/>
            <a:r>
              <a:rPr lang="en-IN" sz="4800" dirty="0" smtClean="0">
                <a:solidFill>
                  <a:schemeClr val="accent4">
                    <a:lumMod val="75000"/>
                  </a:schemeClr>
                </a:solidFill>
              </a:rPr>
              <a:t>Candidate Analysis</a:t>
            </a:r>
            <a:endParaRPr lang="en-IN" sz="4800" dirty="0">
              <a:solidFill>
                <a:schemeClr val="accent4">
                  <a:lumMod val="75000"/>
                </a:schemeClr>
              </a:solidFill>
            </a:endParaRPr>
          </a:p>
        </p:txBody>
      </p:sp>
      <p:graphicFrame>
        <p:nvGraphicFramePr>
          <p:cNvPr id="5" name="Chart 4"/>
          <p:cNvGraphicFramePr/>
          <p:nvPr>
            <p:extLst>
              <p:ext uri="{D42A27DB-BD31-4B8C-83A1-F6EECF244321}">
                <p14:modId xmlns:p14="http://schemas.microsoft.com/office/powerpoint/2010/main" val="3134619356"/>
              </p:ext>
            </p:extLst>
          </p:nvPr>
        </p:nvGraphicFramePr>
        <p:xfrm>
          <a:off x="8181185" y="852512"/>
          <a:ext cx="3827935" cy="295723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p:extLst>
              <p:ext uri="{D42A27DB-BD31-4B8C-83A1-F6EECF244321}">
                <p14:modId xmlns:p14="http://schemas.microsoft.com/office/powerpoint/2010/main" val="149712797"/>
              </p:ext>
            </p:extLst>
          </p:nvPr>
        </p:nvGraphicFramePr>
        <p:xfrm>
          <a:off x="8181185" y="3937769"/>
          <a:ext cx="3827936" cy="294271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p:cNvGraphicFramePr/>
          <p:nvPr>
            <p:extLst>
              <p:ext uri="{D42A27DB-BD31-4B8C-83A1-F6EECF244321}">
                <p14:modId xmlns:p14="http://schemas.microsoft.com/office/powerpoint/2010/main" val="118022197"/>
              </p:ext>
            </p:extLst>
          </p:nvPr>
        </p:nvGraphicFramePr>
        <p:xfrm>
          <a:off x="245315" y="1614484"/>
          <a:ext cx="4041057" cy="268764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Chart 13"/>
          <p:cNvGraphicFramePr/>
          <p:nvPr>
            <p:extLst>
              <p:ext uri="{D42A27DB-BD31-4B8C-83A1-F6EECF244321}">
                <p14:modId xmlns:p14="http://schemas.microsoft.com/office/powerpoint/2010/main" val="1552526334"/>
              </p:ext>
            </p:extLst>
          </p:nvPr>
        </p:nvGraphicFramePr>
        <p:xfrm>
          <a:off x="4109648" y="1614484"/>
          <a:ext cx="4277032" cy="268764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 name="Chart 5"/>
          <p:cNvGraphicFramePr/>
          <p:nvPr>
            <p:extLst>
              <p:ext uri="{D42A27DB-BD31-4B8C-83A1-F6EECF244321}">
                <p14:modId xmlns:p14="http://schemas.microsoft.com/office/powerpoint/2010/main" val="1547686529"/>
              </p:ext>
            </p:extLst>
          </p:nvPr>
        </p:nvGraphicFramePr>
        <p:xfrm>
          <a:off x="245316" y="4497720"/>
          <a:ext cx="3910052" cy="2216980"/>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p:cNvSpPr txBox="1"/>
          <p:nvPr/>
        </p:nvSpPr>
        <p:spPr>
          <a:xfrm>
            <a:off x="636103" y="868393"/>
            <a:ext cx="3259482" cy="665439"/>
          </a:xfrm>
          <a:prstGeom prst="rect">
            <a:avLst/>
          </a:prstGeom>
          <a:noFill/>
        </p:spPr>
        <p:txBody>
          <a:bodyPr wrap="none" rtlCol="0">
            <a:spAutoFit/>
          </a:bodyPr>
          <a:lstStyle/>
          <a:p>
            <a:pPr lvl="0" algn="ctr">
              <a:defRPr sz="1862" b="0" i="0" u="none" strike="noStrike" kern="1200" spc="0" baseline="0">
                <a:solidFill>
                  <a:prstClr val="black">
                    <a:lumMod val="65000"/>
                    <a:lumOff val="35000"/>
                  </a:prstClr>
                </a:solidFill>
                <a:latin typeface="+mn-lt"/>
                <a:ea typeface="+mn-ea"/>
                <a:cs typeface="+mn-cs"/>
              </a:defRPr>
            </a:pPr>
            <a:r>
              <a:rPr lang="en-US" dirty="0"/>
              <a:t>Category_wise_winners_2014  :</a:t>
            </a:r>
          </a:p>
          <a:p>
            <a:pPr lvl="0" algn="ctr">
              <a:defRPr sz="1862" b="0" i="0" u="none" strike="noStrike" kern="1200" spc="0" baseline="0">
                <a:solidFill>
                  <a:prstClr val="black">
                    <a:lumMod val="65000"/>
                    <a:lumOff val="35000"/>
                  </a:prstClr>
                </a:solidFill>
                <a:latin typeface="+mn-lt"/>
                <a:ea typeface="+mn-ea"/>
                <a:cs typeface="+mn-cs"/>
              </a:defRPr>
            </a:pPr>
            <a:r>
              <a:rPr lang="en-IN" dirty="0"/>
              <a:t>Total Seats: </a:t>
            </a:r>
            <a:r>
              <a:rPr lang="en-IN" dirty="0" smtClean="0"/>
              <a:t>511</a:t>
            </a:r>
            <a:endParaRPr lang="en-IN" dirty="0"/>
          </a:p>
        </p:txBody>
      </p:sp>
      <p:sp>
        <p:nvSpPr>
          <p:cNvPr id="9" name="TextBox 8"/>
          <p:cNvSpPr txBox="1"/>
          <p:nvPr/>
        </p:nvSpPr>
        <p:spPr>
          <a:xfrm>
            <a:off x="4621586" y="852512"/>
            <a:ext cx="3140860" cy="665439"/>
          </a:xfrm>
          <a:prstGeom prst="rect">
            <a:avLst/>
          </a:prstGeom>
          <a:noFill/>
        </p:spPr>
        <p:txBody>
          <a:bodyPr wrap="none" rtlCol="0">
            <a:spAutoFit/>
          </a:bodyPr>
          <a:lstStyle/>
          <a:p>
            <a:pPr lvl="0" algn="ctr">
              <a:defRPr sz="1862" b="0" i="0" u="none" strike="noStrike" kern="1200" spc="0" baseline="0">
                <a:solidFill>
                  <a:prstClr val="black">
                    <a:lumMod val="65000"/>
                    <a:lumOff val="35000"/>
                  </a:prstClr>
                </a:solidFill>
                <a:latin typeface="+mn-lt"/>
                <a:ea typeface="+mn-ea"/>
                <a:cs typeface="+mn-cs"/>
              </a:defRPr>
            </a:pPr>
            <a:r>
              <a:rPr lang="en-US" dirty="0"/>
              <a:t>Category_wise_winners_2019 </a:t>
            </a:r>
          </a:p>
          <a:p>
            <a:pPr lvl="0" algn="ctr">
              <a:defRPr sz="1862" b="0" i="0" u="none" strike="noStrike" kern="1200" spc="0" baseline="0">
                <a:solidFill>
                  <a:prstClr val="black">
                    <a:lumMod val="65000"/>
                    <a:lumOff val="35000"/>
                  </a:prstClr>
                </a:solidFill>
                <a:latin typeface="+mn-lt"/>
                <a:ea typeface="+mn-ea"/>
                <a:cs typeface="+mn-cs"/>
              </a:defRPr>
            </a:pPr>
            <a:r>
              <a:rPr lang="en-IN" dirty="0"/>
              <a:t>Total Seats: </a:t>
            </a:r>
            <a:r>
              <a:rPr lang="en-IN" dirty="0" smtClean="0"/>
              <a:t>543</a:t>
            </a:r>
            <a:endParaRPr lang="en-IN" dirty="0"/>
          </a:p>
        </p:txBody>
      </p:sp>
      <p:graphicFrame>
        <p:nvGraphicFramePr>
          <p:cNvPr id="12" name="Chart 11"/>
          <p:cNvGraphicFramePr/>
          <p:nvPr>
            <p:extLst>
              <p:ext uri="{D42A27DB-BD31-4B8C-83A1-F6EECF244321}">
                <p14:modId xmlns:p14="http://schemas.microsoft.com/office/powerpoint/2010/main" val="334095205"/>
              </p:ext>
            </p:extLst>
          </p:nvPr>
        </p:nvGraphicFramePr>
        <p:xfrm>
          <a:off x="4450080" y="4497720"/>
          <a:ext cx="3700625" cy="2216980"/>
        </p:xfrm>
        <a:graphic>
          <a:graphicData uri="http://schemas.openxmlformats.org/drawingml/2006/chart">
            <c:chart xmlns:c="http://schemas.openxmlformats.org/drawingml/2006/chart" xmlns:r="http://schemas.openxmlformats.org/officeDocument/2006/relationships" r:id="rId7"/>
          </a:graphicData>
        </a:graphic>
      </p:graphicFrame>
      <p:sp>
        <p:nvSpPr>
          <p:cNvPr id="10" name="TextBox 9"/>
          <p:cNvSpPr txBox="1"/>
          <p:nvPr/>
        </p:nvSpPr>
        <p:spPr>
          <a:xfrm>
            <a:off x="4755616" y="4398665"/>
            <a:ext cx="2023759" cy="378886"/>
          </a:xfrm>
          <a:prstGeom prst="rect">
            <a:avLst/>
          </a:prstGeom>
          <a:noFill/>
        </p:spPr>
        <p:txBody>
          <a:bodyPr wrap="none" rtlCol="0">
            <a:spAutoFit/>
          </a:bodyPr>
          <a:lstStyle/>
          <a:p>
            <a:r>
              <a:rPr lang="en-IN" sz="1862" dirty="0">
                <a:solidFill>
                  <a:prstClr val="black">
                    <a:lumMod val="65000"/>
                    <a:lumOff val="35000"/>
                  </a:prstClr>
                </a:solidFill>
              </a:rPr>
              <a:t>Average_age_2019</a:t>
            </a:r>
          </a:p>
        </p:txBody>
      </p:sp>
      <p:sp>
        <p:nvSpPr>
          <p:cNvPr id="15" name="TextBox 14"/>
          <p:cNvSpPr txBox="1"/>
          <p:nvPr/>
        </p:nvSpPr>
        <p:spPr>
          <a:xfrm>
            <a:off x="757048" y="4398665"/>
            <a:ext cx="2023759" cy="378886"/>
          </a:xfrm>
          <a:prstGeom prst="rect">
            <a:avLst/>
          </a:prstGeom>
          <a:noFill/>
        </p:spPr>
        <p:txBody>
          <a:bodyPr wrap="none" rtlCol="0">
            <a:spAutoFit/>
          </a:bodyPr>
          <a:lstStyle/>
          <a:p>
            <a:r>
              <a:rPr lang="en-IN" sz="1862" dirty="0">
                <a:solidFill>
                  <a:prstClr val="black">
                    <a:lumMod val="65000"/>
                    <a:lumOff val="35000"/>
                  </a:prstClr>
                </a:solidFill>
              </a:rPr>
              <a:t>Average_age_2014</a:t>
            </a:r>
          </a:p>
        </p:txBody>
      </p:sp>
    </p:spTree>
    <p:extLst>
      <p:ext uri="{BB962C8B-B14F-4D97-AF65-F5344CB8AC3E}">
        <p14:creationId xmlns:p14="http://schemas.microsoft.com/office/powerpoint/2010/main" val="224304710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25595" t="45662" r="37229" b="34173"/>
          <a:stretch/>
        </p:blipFill>
        <p:spPr>
          <a:xfrm>
            <a:off x="1268800" y="842606"/>
            <a:ext cx="9659754" cy="2549523"/>
          </a:xfrm>
          <a:prstGeom prst="rect">
            <a:avLst/>
          </a:prstGeom>
        </p:spPr>
      </p:pic>
      <p:sp>
        <p:nvSpPr>
          <p:cNvPr id="3" name="TextBox 2"/>
          <p:cNvSpPr txBox="1"/>
          <p:nvPr/>
        </p:nvSpPr>
        <p:spPr>
          <a:xfrm>
            <a:off x="699480" y="380940"/>
            <a:ext cx="8443865" cy="461665"/>
          </a:xfrm>
          <a:prstGeom prst="rect">
            <a:avLst/>
          </a:prstGeom>
          <a:noFill/>
        </p:spPr>
        <p:txBody>
          <a:bodyPr wrap="square" rtlCol="0">
            <a:spAutoFit/>
          </a:bodyPr>
          <a:lstStyle/>
          <a:p>
            <a:r>
              <a:rPr lang="en-IN" sz="2400" dirty="0" smtClean="0"/>
              <a:t>4.1 Top 5 Candidates winning with highest margin in 2014</a:t>
            </a:r>
            <a:endParaRPr lang="en-IN" i="1" dirty="0"/>
          </a:p>
        </p:txBody>
      </p:sp>
      <p:sp>
        <p:nvSpPr>
          <p:cNvPr id="4" name="TextBox 3"/>
          <p:cNvSpPr txBox="1"/>
          <p:nvPr/>
        </p:nvSpPr>
        <p:spPr>
          <a:xfrm>
            <a:off x="699479" y="3542020"/>
            <a:ext cx="8443865" cy="461665"/>
          </a:xfrm>
          <a:prstGeom prst="rect">
            <a:avLst/>
          </a:prstGeom>
          <a:noFill/>
        </p:spPr>
        <p:txBody>
          <a:bodyPr wrap="square" rtlCol="0">
            <a:spAutoFit/>
          </a:bodyPr>
          <a:lstStyle/>
          <a:p>
            <a:r>
              <a:rPr lang="en-IN" sz="2400" dirty="0" smtClean="0"/>
              <a:t>4.2 Top 5 Candidates winning with least margin in 2014</a:t>
            </a:r>
            <a:endParaRPr lang="en-IN" i="1" dirty="0"/>
          </a:p>
        </p:txBody>
      </p:sp>
      <p:pic>
        <p:nvPicPr>
          <p:cNvPr id="5" name="Picture 4"/>
          <p:cNvPicPr>
            <a:picLocks noChangeAspect="1"/>
          </p:cNvPicPr>
          <p:nvPr/>
        </p:nvPicPr>
        <p:blipFill rotWithShape="1">
          <a:blip r:embed="rId4"/>
          <a:srcRect l="25252" t="57157" r="37569" b="23085"/>
          <a:stretch/>
        </p:blipFill>
        <p:spPr>
          <a:xfrm>
            <a:off x="1261206" y="4003685"/>
            <a:ext cx="9667348" cy="2456566"/>
          </a:xfrm>
          <a:prstGeom prst="rect">
            <a:avLst/>
          </a:prstGeom>
        </p:spPr>
      </p:pic>
    </p:spTree>
    <p:extLst>
      <p:ext uri="{BB962C8B-B14F-4D97-AF65-F5344CB8AC3E}">
        <p14:creationId xmlns:p14="http://schemas.microsoft.com/office/powerpoint/2010/main" val="5401107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8472" y="380940"/>
            <a:ext cx="8443865" cy="461665"/>
          </a:xfrm>
          <a:prstGeom prst="rect">
            <a:avLst/>
          </a:prstGeom>
          <a:noFill/>
        </p:spPr>
        <p:txBody>
          <a:bodyPr wrap="square" rtlCol="0">
            <a:spAutoFit/>
          </a:bodyPr>
          <a:lstStyle/>
          <a:p>
            <a:r>
              <a:rPr lang="en-IN" sz="2400" dirty="0" smtClean="0"/>
              <a:t>5.1 Top 5 Candidates winning with highest margin in 2019</a:t>
            </a:r>
            <a:endParaRPr lang="en-IN" i="1" dirty="0"/>
          </a:p>
        </p:txBody>
      </p:sp>
      <p:pic>
        <p:nvPicPr>
          <p:cNvPr id="3" name="Picture 2"/>
          <p:cNvPicPr>
            <a:picLocks noChangeAspect="1"/>
          </p:cNvPicPr>
          <p:nvPr/>
        </p:nvPicPr>
        <p:blipFill rotWithShape="1">
          <a:blip r:embed="rId2"/>
          <a:srcRect l="25138" t="52722" r="35189" b="27318"/>
          <a:stretch/>
        </p:blipFill>
        <p:spPr>
          <a:xfrm>
            <a:off x="1312606" y="3954517"/>
            <a:ext cx="9807678" cy="2593766"/>
          </a:xfrm>
          <a:prstGeom prst="rect">
            <a:avLst/>
          </a:prstGeom>
        </p:spPr>
      </p:pic>
      <p:pic>
        <p:nvPicPr>
          <p:cNvPr id="5" name="Picture 4"/>
          <p:cNvPicPr>
            <a:picLocks noChangeAspect="1"/>
          </p:cNvPicPr>
          <p:nvPr/>
        </p:nvPicPr>
        <p:blipFill rotWithShape="1">
          <a:blip r:embed="rId3"/>
          <a:srcRect l="25478" t="52722" r="37569" b="26915"/>
          <a:stretch/>
        </p:blipFill>
        <p:spPr>
          <a:xfrm>
            <a:off x="1312606" y="842604"/>
            <a:ext cx="9807678" cy="2620752"/>
          </a:xfrm>
          <a:prstGeom prst="rect">
            <a:avLst/>
          </a:prstGeom>
        </p:spPr>
      </p:pic>
      <p:sp>
        <p:nvSpPr>
          <p:cNvPr id="6" name="TextBox 5"/>
          <p:cNvSpPr txBox="1"/>
          <p:nvPr/>
        </p:nvSpPr>
        <p:spPr>
          <a:xfrm>
            <a:off x="758471" y="3492852"/>
            <a:ext cx="8443865" cy="461665"/>
          </a:xfrm>
          <a:prstGeom prst="rect">
            <a:avLst/>
          </a:prstGeom>
          <a:noFill/>
        </p:spPr>
        <p:txBody>
          <a:bodyPr wrap="square" rtlCol="0">
            <a:spAutoFit/>
          </a:bodyPr>
          <a:lstStyle/>
          <a:p>
            <a:r>
              <a:rPr lang="en-IN" sz="2400" dirty="0" smtClean="0"/>
              <a:t>5.2 Top 5 Candidates winning with least margin in 2019</a:t>
            </a:r>
            <a:endParaRPr lang="en-IN" i="1" dirty="0"/>
          </a:p>
        </p:txBody>
      </p:sp>
    </p:spTree>
    <p:extLst>
      <p:ext uri="{BB962C8B-B14F-4D97-AF65-F5344CB8AC3E}">
        <p14:creationId xmlns:p14="http://schemas.microsoft.com/office/powerpoint/2010/main" val="41057179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5025" t="57157" r="44483" b="8166"/>
          <a:stretch/>
        </p:blipFill>
        <p:spPr>
          <a:xfrm>
            <a:off x="1209363" y="825912"/>
            <a:ext cx="9630697" cy="5073444"/>
          </a:xfrm>
          <a:prstGeom prst="rect">
            <a:avLst/>
          </a:prstGeom>
        </p:spPr>
      </p:pic>
      <p:sp>
        <p:nvSpPr>
          <p:cNvPr id="3" name="TextBox 2"/>
          <p:cNvSpPr txBox="1"/>
          <p:nvPr/>
        </p:nvSpPr>
        <p:spPr>
          <a:xfrm>
            <a:off x="825910" y="380940"/>
            <a:ext cx="9807677" cy="461665"/>
          </a:xfrm>
          <a:prstGeom prst="rect">
            <a:avLst/>
          </a:prstGeom>
          <a:noFill/>
        </p:spPr>
        <p:txBody>
          <a:bodyPr wrap="square" rtlCol="0">
            <a:spAutoFit/>
          </a:bodyPr>
          <a:lstStyle/>
          <a:p>
            <a:r>
              <a:rPr lang="en-IN" sz="2400" dirty="0"/>
              <a:t>6</a:t>
            </a:r>
            <a:r>
              <a:rPr lang="en-IN" sz="2400" dirty="0" smtClean="0"/>
              <a:t>. Top 10 Parties and there vote shares in general elections of 2014 &amp; 2019</a:t>
            </a:r>
            <a:endParaRPr lang="en-IN" i="1" dirty="0">
              <a:solidFill>
                <a:schemeClr val="accent2">
                  <a:lumMod val="75000"/>
                </a:schemeClr>
              </a:solidFill>
            </a:endParaRPr>
          </a:p>
        </p:txBody>
      </p:sp>
    </p:spTree>
    <p:extLst>
      <p:ext uri="{BB962C8B-B14F-4D97-AF65-F5344CB8AC3E}">
        <p14:creationId xmlns:p14="http://schemas.microsoft.com/office/powerpoint/2010/main" val="357594607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20440" y="803797"/>
            <a:ext cx="7951121" cy="2308324"/>
          </a:xfrm>
          <a:prstGeom prst="rect">
            <a:avLst/>
          </a:prstGeom>
          <a:noFill/>
        </p:spPr>
        <p:txBody>
          <a:bodyPr wrap="square" rtlCol="0">
            <a:spAutoFit/>
          </a:bodyPr>
          <a:lstStyle/>
          <a:p>
            <a:pPr algn="ctr"/>
            <a:r>
              <a:rPr lang="en-IN" sz="4800" dirty="0" smtClean="0">
                <a:solidFill>
                  <a:schemeClr val="accent4">
                    <a:lumMod val="75000"/>
                  </a:schemeClr>
                </a:solidFill>
              </a:rPr>
              <a:t>Performance analysis of</a:t>
            </a:r>
          </a:p>
          <a:p>
            <a:pPr algn="ctr"/>
            <a:r>
              <a:rPr lang="en-IN" sz="4800" dirty="0" smtClean="0">
                <a:solidFill>
                  <a:schemeClr val="accent4">
                    <a:lumMod val="75000"/>
                  </a:schemeClr>
                </a:solidFill>
              </a:rPr>
              <a:t>Top 2 National Parties</a:t>
            </a:r>
          </a:p>
          <a:p>
            <a:pPr algn="ctr"/>
            <a:r>
              <a:rPr lang="en-IN" sz="4800" dirty="0" smtClean="0">
                <a:solidFill>
                  <a:schemeClr val="accent4">
                    <a:lumMod val="75000"/>
                  </a:schemeClr>
                </a:solidFill>
              </a:rPr>
              <a:t>(BJP and INC)</a:t>
            </a:r>
            <a:endParaRPr lang="en-IN" sz="4800" dirty="0">
              <a:solidFill>
                <a:schemeClr val="accent4">
                  <a:lumMod val="75000"/>
                </a:schemeClr>
              </a:solidFill>
            </a:endParaRPr>
          </a:p>
        </p:txBody>
      </p:sp>
    </p:spTree>
    <p:extLst>
      <p:ext uri="{BB962C8B-B14F-4D97-AF65-F5344CB8AC3E}">
        <p14:creationId xmlns:p14="http://schemas.microsoft.com/office/powerpoint/2010/main" val="5607038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5910" y="336696"/>
            <a:ext cx="9807677" cy="830997"/>
          </a:xfrm>
          <a:prstGeom prst="rect">
            <a:avLst/>
          </a:prstGeom>
          <a:noFill/>
        </p:spPr>
        <p:txBody>
          <a:bodyPr wrap="square" rtlCol="0">
            <a:spAutoFit/>
          </a:bodyPr>
          <a:lstStyle/>
          <a:p>
            <a:r>
              <a:rPr lang="en-IN" sz="2400" dirty="0"/>
              <a:t>7</a:t>
            </a:r>
            <a:r>
              <a:rPr lang="en-IN" sz="2400" dirty="0" smtClean="0"/>
              <a:t>. Top 5 constituencies where BJP registered GAIN and LOSS in vote share in    </a:t>
            </a:r>
          </a:p>
          <a:p>
            <a:r>
              <a:rPr lang="en-IN" sz="2400" dirty="0"/>
              <a:t> </a:t>
            </a:r>
            <a:r>
              <a:rPr lang="en-IN" sz="2400" dirty="0" smtClean="0"/>
              <a:t>   subsequent elections</a:t>
            </a:r>
            <a:endParaRPr lang="en-IN" i="1" dirty="0">
              <a:solidFill>
                <a:schemeClr val="accent2">
                  <a:lumMod val="75000"/>
                </a:schemeClr>
              </a:solidFill>
            </a:endParaRPr>
          </a:p>
        </p:txBody>
      </p:sp>
      <p:sp>
        <p:nvSpPr>
          <p:cNvPr id="5" name="TextBox 4"/>
          <p:cNvSpPr txBox="1"/>
          <p:nvPr/>
        </p:nvSpPr>
        <p:spPr>
          <a:xfrm rot="16200000">
            <a:off x="175384" y="2189504"/>
            <a:ext cx="2675860" cy="584775"/>
          </a:xfrm>
          <a:prstGeom prst="rect">
            <a:avLst/>
          </a:prstGeom>
          <a:solidFill>
            <a:schemeClr val="accent1">
              <a:lumMod val="20000"/>
              <a:lumOff val="80000"/>
            </a:schemeClr>
          </a:solidFill>
        </p:spPr>
        <p:txBody>
          <a:bodyPr wrap="square" rtlCol="0">
            <a:spAutoFit/>
          </a:bodyPr>
          <a:lstStyle/>
          <a:p>
            <a:pPr algn="ctr"/>
            <a:r>
              <a:rPr lang="en-IN" sz="3200" dirty="0" smtClean="0">
                <a:solidFill>
                  <a:schemeClr val="accent1">
                    <a:lumMod val="50000"/>
                  </a:schemeClr>
                </a:solidFill>
              </a:rPr>
              <a:t>GAIN</a:t>
            </a:r>
          </a:p>
        </p:txBody>
      </p:sp>
      <p:sp>
        <p:nvSpPr>
          <p:cNvPr id="6" name="TextBox 5"/>
          <p:cNvSpPr txBox="1"/>
          <p:nvPr/>
        </p:nvSpPr>
        <p:spPr>
          <a:xfrm rot="16200000">
            <a:off x="201678" y="5030797"/>
            <a:ext cx="2623268" cy="584775"/>
          </a:xfrm>
          <a:prstGeom prst="rect">
            <a:avLst/>
          </a:prstGeom>
          <a:solidFill>
            <a:schemeClr val="accent2">
              <a:lumMod val="20000"/>
              <a:lumOff val="80000"/>
            </a:schemeClr>
          </a:solidFill>
        </p:spPr>
        <p:txBody>
          <a:bodyPr wrap="square" rtlCol="0">
            <a:spAutoFit/>
          </a:bodyPr>
          <a:lstStyle/>
          <a:p>
            <a:pPr algn="ctr"/>
            <a:r>
              <a:rPr lang="en-IN" sz="3200" dirty="0" smtClean="0">
                <a:solidFill>
                  <a:srgbClr val="FF0000"/>
                </a:solidFill>
              </a:rPr>
              <a:t>LOSS</a:t>
            </a:r>
          </a:p>
        </p:txBody>
      </p:sp>
      <p:pic>
        <p:nvPicPr>
          <p:cNvPr id="9" name="Picture 8"/>
          <p:cNvPicPr>
            <a:picLocks noChangeAspect="1"/>
          </p:cNvPicPr>
          <p:nvPr/>
        </p:nvPicPr>
        <p:blipFill rotWithShape="1">
          <a:blip r:embed="rId2"/>
          <a:srcRect l="28394" t="57359" r="39496" b="23084"/>
          <a:stretch/>
        </p:blipFill>
        <p:spPr>
          <a:xfrm>
            <a:off x="1805700" y="1143961"/>
            <a:ext cx="9034369" cy="2675861"/>
          </a:xfrm>
          <a:prstGeom prst="rect">
            <a:avLst/>
          </a:prstGeom>
        </p:spPr>
      </p:pic>
      <p:pic>
        <p:nvPicPr>
          <p:cNvPr id="10" name="Picture 9"/>
          <p:cNvPicPr>
            <a:picLocks noChangeAspect="1"/>
          </p:cNvPicPr>
          <p:nvPr/>
        </p:nvPicPr>
        <p:blipFill rotWithShape="1">
          <a:blip r:embed="rId3"/>
          <a:srcRect l="28343" t="56552" r="39496" b="22682"/>
          <a:stretch/>
        </p:blipFill>
        <p:spPr>
          <a:xfrm>
            <a:off x="1820940" y="4011558"/>
            <a:ext cx="9019129" cy="2623267"/>
          </a:xfrm>
          <a:prstGeom prst="rect">
            <a:avLst/>
          </a:prstGeom>
        </p:spPr>
      </p:pic>
    </p:spTree>
    <p:extLst>
      <p:ext uri="{BB962C8B-B14F-4D97-AF65-F5344CB8AC3E}">
        <p14:creationId xmlns:p14="http://schemas.microsoft.com/office/powerpoint/2010/main" val="199129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81984" y="304341"/>
            <a:ext cx="6228033" cy="830997"/>
          </a:xfrm>
          <a:prstGeom prst="rect">
            <a:avLst/>
          </a:prstGeom>
          <a:noFill/>
        </p:spPr>
        <p:txBody>
          <a:bodyPr wrap="square" rtlCol="0">
            <a:spAutoFit/>
          </a:bodyPr>
          <a:lstStyle/>
          <a:p>
            <a:pPr algn="ctr"/>
            <a:r>
              <a:rPr lang="en-IN" sz="4800" dirty="0" smtClean="0">
                <a:solidFill>
                  <a:schemeClr val="accent4">
                    <a:lumMod val="75000"/>
                  </a:schemeClr>
                </a:solidFill>
              </a:rPr>
              <a:t>Questions Familiarity</a:t>
            </a:r>
            <a:endParaRPr lang="en-IN" sz="4800" dirty="0">
              <a:solidFill>
                <a:schemeClr val="accent4">
                  <a:lumMod val="75000"/>
                </a:schemeClr>
              </a:solidFill>
            </a:endParaRPr>
          </a:p>
        </p:txBody>
      </p:sp>
      <p:sp>
        <p:nvSpPr>
          <p:cNvPr id="3" name="TextBox 2"/>
          <p:cNvSpPr txBox="1"/>
          <p:nvPr/>
        </p:nvSpPr>
        <p:spPr>
          <a:xfrm>
            <a:off x="929148" y="1283112"/>
            <a:ext cx="10161639" cy="1477328"/>
          </a:xfrm>
          <a:prstGeom prst="rect">
            <a:avLst/>
          </a:prstGeom>
          <a:noFill/>
        </p:spPr>
        <p:txBody>
          <a:bodyPr wrap="square" rtlCol="0">
            <a:spAutoFit/>
          </a:bodyPr>
          <a:lstStyle/>
          <a:p>
            <a:r>
              <a:rPr lang="en-IN" dirty="0" smtClean="0"/>
              <a:t>Any Data Analysis project begins with good understanding of the questions we are trying to solve. For this project my senior has created some fundamental questions that I have tried to solve.</a:t>
            </a:r>
          </a:p>
          <a:p>
            <a:endParaRPr lang="en-IN" dirty="0"/>
          </a:p>
          <a:p>
            <a:r>
              <a:rPr lang="en-IN" dirty="0" smtClean="0"/>
              <a:t>Some questions are very straight forward where as some are quite complicated. I have looked at each questions and thoroughly understood the demand of these questions. </a:t>
            </a:r>
          </a:p>
        </p:txBody>
      </p:sp>
      <p:pic>
        <p:nvPicPr>
          <p:cNvPr id="4" name="Picture 3"/>
          <p:cNvPicPr>
            <a:picLocks noChangeAspect="1"/>
          </p:cNvPicPr>
          <p:nvPr/>
        </p:nvPicPr>
        <p:blipFill rotWithShape="1">
          <a:blip r:embed="rId2"/>
          <a:srcRect l="24231" t="51311" r="9344" b="7358"/>
          <a:stretch/>
        </p:blipFill>
        <p:spPr>
          <a:xfrm>
            <a:off x="1032386" y="2981666"/>
            <a:ext cx="10058401" cy="2902943"/>
          </a:xfrm>
          <a:prstGeom prst="rect">
            <a:avLst/>
          </a:prstGeom>
        </p:spPr>
      </p:pic>
      <p:sp>
        <p:nvSpPr>
          <p:cNvPr id="5" name="TextBox 4"/>
          <p:cNvSpPr txBox="1"/>
          <p:nvPr/>
        </p:nvSpPr>
        <p:spPr>
          <a:xfrm>
            <a:off x="929147" y="5884609"/>
            <a:ext cx="10161639" cy="369332"/>
          </a:xfrm>
          <a:prstGeom prst="rect">
            <a:avLst/>
          </a:prstGeom>
          <a:noFill/>
        </p:spPr>
        <p:txBody>
          <a:bodyPr wrap="square" rtlCol="0">
            <a:spAutoFit/>
          </a:bodyPr>
          <a:lstStyle/>
          <a:p>
            <a:r>
              <a:rPr lang="en-IN" dirty="0" smtClean="0"/>
              <a:t>All questions are </a:t>
            </a:r>
            <a:r>
              <a:rPr lang="en-IN" dirty="0" smtClean="0">
                <a:solidFill>
                  <a:schemeClr val="accent1"/>
                </a:solidFill>
                <a:hlinkClick r:id="rId3"/>
              </a:rPr>
              <a:t>here</a:t>
            </a:r>
            <a:r>
              <a:rPr lang="en-IN" dirty="0" smtClean="0">
                <a:solidFill>
                  <a:schemeClr val="accent1"/>
                </a:solidFill>
              </a:rPr>
              <a:t>.</a:t>
            </a:r>
          </a:p>
        </p:txBody>
      </p:sp>
    </p:spTree>
    <p:extLst>
      <p:ext uri="{BB962C8B-B14F-4D97-AF65-F5344CB8AC3E}">
        <p14:creationId xmlns:p14="http://schemas.microsoft.com/office/powerpoint/2010/main" val="193671377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5910" y="336696"/>
            <a:ext cx="9807677" cy="830997"/>
          </a:xfrm>
          <a:prstGeom prst="rect">
            <a:avLst/>
          </a:prstGeom>
          <a:noFill/>
        </p:spPr>
        <p:txBody>
          <a:bodyPr wrap="square" rtlCol="0">
            <a:spAutoFit/>
          </a:bodyPr>
          <a:lstStyle/>
          <a:p>
            <a:r>
              <a:rPr lang="en-IN" sz="2400" dirty="0"/>
              <a:t>8</a:t>
            </a:r>
            <a:r>
              <a:rPr lang="en-IN" sz="2400" dirty="0" smtClean="0"/>
              <a:t>. Top 5 constituencies where INC registered GAIN and LOSS in vote share in    </a:t>
            </a:r>
          </a:p>
          <a:p>
            <a:r>
              <a:rPr lang="en-IN" sz="2400" dirty="0"/>
              <a:t> </a:t>
            </a:r>
            <a:r>
              <a:rPr lang="en-IN" sz="2400" dirty="0" smtClean="0"/>
              <a:t>   subsequent elections</a:t>
            </a:r>
            <a:endParaRPr lang="en-IN" i="1" dirty="0">
              <a:solidFill>
                <a:schemeClr val="accent2">
                  <a:lumMod val="75000"/>
                </a:schemeClr>
              </a:solidFill>
            </a:endParaRPr>
          </a:p>
        </p:txBody>
      </p:sp>
      <p:sp>
        <p:nvSpPr>
          <p:cNvPr id="5" name="TextBox 4"/>
          <p:cNvSpPr txBox="1"/>
          <p:nvPr/>
        </p:nvSpPr>
        <p:spPr>
          <a:xfrm rot="16200000">
            <a:off x="219625" y="2189504"/>
            <a:ext cx="2675860" cy="584775"/>
          </a:xfrm>
          <a:prstGeom prst="rect">
            <a:avLst/>
          </a:prstGeom>
          <a:solidFill>
            <a:schemeClr val="accent1">
              <a:lumMod val="20000"/>
              <a:lumOff val="80000"/>
            </a:schemeClr>
          </a:solidFill>
        </p:spPr>
        <p:txBody>
          <a:bodyPr wrap="square" rtlCol="0">
            <a:spAutoFit/>
          </a:bodyPr>
          <a:lstStyle/>
          <a:p>
            <a:pPr algn="ctr"/>
            <a:r>
              <a:rPr lang="en-IN" sz="3200" dirty="0" smtClean="0">
                <a:solidFill>
                  <a:schemeClr val="accent1">
                    <a:lumMod val="50000"/>
                  </a:schemeClr>
                </a:solidFill>
              </a:rPr>
              <a:t>GAIN</a:t>
            </a:r>
          </a:p>
        </p:txBody>
      </p:sp>
      <p:sp>
        <p:nvSpPr>
          <p:cNvPr id="6" name="TextBox 5"/>
          <p:cNvSpPr txBox="1"/>
          <p:nvPr/>
        </p:nvSpPr>
        <p:spPr>
          <a:xfrm rot="16200000">
            <a:off x="245919" y="5030797"/>
            <a:ext cx="2623268" cy="584775"/>
          </a:xfrm>
          <a:prstGeom prst="rect">
            <a:avLst/>
          </a:prstGeom>
          <a:solidFill>
            <a:schemeClr val="accent2">
              <a:lumMod val="20000"/>
              <a:lumOff val="80000"/>
            </a:schemeClr>
          </a:solidFill>
        </p:spPr>
        <p:txBody>
          <a:bodyPr wrap="square" rtlCol="0">
            <a:spAutoFit/>
          </a:bodyPr>
          <a:lstStyle/>
          <a:p>
            <a:pPr algn="ctr"/>
            <a:r>
              <a:rPr lang="en-IN" sz="3200" dirty="0" smtClean="0">
                <a:solidFill>
                  <a:srgbClr val="FF0000"/>
                </a:solidFill>
              </a:rPr>
              <a:t>LOSS</a:t>
            </a:r>
          </a:p>
        </p:txBody>
      </p:sp>
      <p:pic>
        <p:nvPicPr>
          <p:cNvPr id="7" name="Picture 6"/>
          <p:cNvPicPr>
            <a:picLocks noChangeAspect="1"/>
          </p:cNvPicPr>
          <p:nvPr/>
        </p:nvPicPr>
        <p:blipFill rotWithShape="1">
          <a:blip r:embed="rId2"/>
          <a:srcRect l="28092" t="57157" r="39383" b="22883"/>
          <a:stretch/>
        </p:blipFill>
        <p:spPr>
          <a:xfrm>
            <a:off x="1849940" y="1143962"/>
            <a:ext cx="9034370" cy="2674803"/>
          </a:xfrm>
          <a:prstGeom prst="rect">
            <a:avLst/>
          </a:prstGeom>
        </p:spPr>
      </p:pic>
      <p:pic>
        <p:nvPicPr>
          <p:cNvPr id="8" name="Picture 7"/>
          <p:cNvPicPr>
            <a:picLocks noChangeAspect="1"/>
          </p:cNvPicPr>
          <p:nvPr/>
        </p:nvPicPr>
        <p:blipFill rotWithShape="1">
          <a:blip r:embed="rId3"/>
          <a:srcRect l="28104" t="56956" r="39610" b="23286"/>
          <a:stretch/>
        </p:blipFill>
        <p:spPr>
          <a:xfrm>
            <a:off x="1849940" y="4010493"/>
            <a:ext cx="9034368" cy="2629259"/>
          </a:xfrm>
          <a:prstGeom prst="rect">
            <a:avLst/>
          </a:prstGeom>
        </p:spPr>
      </p:pic>
    </p:spTree>
    <p:extLst>
      <p:ext uri="{BB962C8B-B14F-4D97-AF65-F5344CB8AC3E}">
        <p14:creationId xmlns:p14="http://schemas.microsoft.com/office/powerpoint/2010/main" val="25068502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20440" y="1326311"/>
            <a:ext cx="7951121" cy="830997"/>
          </a:xfrm>
          <a:prstGeom prst="rect">
            <a:avLst/>
          </a:prstGeom>
          <a:noFill/>
        </p:spPr>
        <p:txBody>
          <a:bodyPr wrap="square" rtlCol="0">
            <a:spAutoFit/>
          </a:bodyPr>
          <a:lstStyle/>
          <a:p>
            <a:pPr algn="ctr"/>
            <a:r>
              <a:rPr lang="en-IN" sz="4800" dirty="0" smtClean="0">
                <a:solidFill>
                  <a:schemeClr val="accent4">
                    <a:lumMod val="75000"/>
                  </a:schemeClr>
                </a:solidFill>
              </a:rPr>
              <a:t>NOTA Votes Analysis</a:t>
            </a:r>
            <a:endParaRPr lang="en-IN" sz="4800" dirty="0">
              <a:solidFill>
                <a:schemeClr val="accent4">
                  <a:lumMod val="75000"/>
                </a:schemeClr>
              </a:solidFill>
            </a:endParaRPr>
          </a:p>
        </p:txBody>
      </p:sp>
    </p:spTree>
    <p:extLst>
      <p:ext uri="{BB962C8B-B14F-4D97-AF65-F5344CB8AC3E}">
        <p14:creationId xmlns:p14="http://schemas.microsoft.com/office/powerpoint/2010/main" val="34029127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2171" y="838143"/>
            <a:ext cx="4395016" cy="830997"/>
          </a:xfrm>
          <a:prstGeom prst="rect">
            <a:avLst/>
          </a:prstGeom>
          <a:noFill/>
        </p:spPr>
        <p:txBody>
          <a:bodyPr wrap="square" rtlCol="0">
            <a:spAutoFit/>
          </a:bodyPr>
          <a:lstStyle/>
          <a:p>
            <a:r>
              <a:rPr lang="en-IN" sz="2400" dirty="0" smtClean="0"/>
              <a:t>9.1 Top 2 Constituencies which</a:t>
            </a:r>
          </a:p>
          <a:p>
            <a:r>
              <a:rPr lang="en-IN" sz="2400" dirty="0" smtClean="0"/>
              <a:t>       voted most for NOTA in 2014</a:t>
            </a:r>
            <a:endParaRPr lang="en-IN" i="1" dirty="0">
              <a:solidFill>
                <a:schemeClr val="accent2">
                  <a:lumMod val="75000"/>
                </a:schemeClr>
              </a:solidFill>
            </a:endParaRPr>
          </a:p>
        </p:txBody>
      </p:sp>
      <p:sp>
        <p:nvSpPr>
          <p:cNvPr id="6" name="TextBox 5"/>
          <p:cNvSpPr txBox="1"/>
          <p:nvPr/>
        </p:nvSpPr>
        <p:spPr>
          <a:xfrm>
            <a:off x="752171" y="3594147"/>
            <a:ext cx="4719484" cy="830997"/>
          </a:xfrm>
          <a:prstGeom prst="rect">
            <a:avLst/>
          </a:prstGeom>
          <a:noFill/>
        </p:spPr>
        <p:txBody>
          <a:bodyPr wrap="square" rtlCol="0">
            <a:spAutoFit/>
          </a:bodyPr>
          <a:lstStyle/>
          <a:p>
            <a:r>
              <a:rPr lang="en-IN" sz="2400" dirty="0" smtClean="0"/>
              <a:t>9.3 Top 2 Constituencies which </a:t>
            </a:r>
          </a:p>
          <a:p>
            <a:r>
              <a:rPr lang="en-IN" sz="2400" dirty="0" smtClean="0"/>
              <a:t>      voted most for NOTA in 2019</a:t>
            </a:r>
            <a:endParaRPr lang="en-IN" i="1" dirty="0">
              <a:solidFill>
                <a:schemeClr val="accent2">
                  <a:lumMod val="75000"/>
                </a:schemeClr>
              </a:solidFill>
            </a:endParaRPr>
          </a:p>
        </p:txBody>
      </p:sp>
      <p:pic>
        <p:nvPicPr>
          <p:cNvPr id="7" name="Picture 6"/>
          <p:cNvPicPr>
            <a:picLocks noChangeAspect="1"/>
          </p:cNvPicPr>
          <p:nvPr/>
        </p:nvPicPr>
        <p:blipFill rotWithShape="1">
          <a:blip r:embed="rId2"/>
          <a:srcRect l="28178" t="56956" r="52645" b="32157"/>
          <a:stretch/>
        </p:blipFill>
        <p:spPr>
          <a:xfrm>
            <a:off x="6504039" y="1669140"/>
            <a:ext cx="4435201" cy="1605003"/>
          </a:xfrm>
          <a:prstGeom prst="rect">
            <a:avLst/>
          </a:prstGeom>
        </p:spPr>
      </p:pic>
      <p:pic>
        <p:nvPicPr>
          <p:cNvPr id="8" name="Picture 7"/>
          <p:cNvPicPr>
            <a:picLocks noChangeAspect="1"/>
          </p:cNvPicPr>
          <p:nvPr/>
        </p:nvPicPr>
        <p:blipFill rotWithShape="1">
          <a:blip r:embed="rId3"/>
          <a:srcRect l="28133" t="56754" r="52872" b="32359"/>
          <a:stretch/>
        </p:blipFill>
        <p:spPr>
          <a:xfrm>
            <a:off x="1224117" y="4425144"/>
            <a:ext cx="4434071" cy="1577451"/>
          </a:xfrm>
          <a:prstGeom prst="rect">
            <a:avLst/>
          </a:prstGeom>
        </p:spPr>
      </p:pic>
      <p:pic>
        <p:nvPicPr>
          <p:cNvPr id="9" name="Picture 8"/>
          <p:cNvPicPr>
            <a:picLocks noChangeAspect="1"/>
          </p:cNvPicPr>
          <p:nvPr/>
        </p:nvPicPr>
        <p:blipFill rotWithShape="1">
          <a:blip r:embed="rId4"/>
          <a:srcRect l="28085" t="57157" r="52645" b="32561"/>
          <a:stretch/>
        </p:blipFill>
        <p:spPr>
          <a:xfrm>
            <a:off x="1224117" y="1669140"/>
            <a:ext cx="4434071" cy="1605003"/>
          </a:xfrm>
          <a:prstGeom prst="rect">
            <a:avLst/>
          </a:prstGeom>
        </p:spPr>
      </p:pic>
      <p:sp>
        <p:nvSpPr>
          <p:cNvPr id="10" name="TextBox 9"/>
          <p:cNvSpPr txBox="1"/>
          <p:nvPr/>
        </p:nvSpPr>
        <p:spPr>
          <a:xfrm>
            <a:off x="5899356" y="838143"/>
            <a:ext cx="5039884" cy="830997"/>
          </a:xfrm>
          <a:prstGeom prst="rect">
            <a:avLst/>
          </a:prstGeom>
          <a:noFill/>
        </p:spPr>
        <p:txBody>
          <a:bodyPr wrap="square" rtlCol="0">
            <a:spAutoFit/>
          </a:bodyPr>
          <a:lstStyle/>
          <a:p>
            <a:r>
              <a:rPr lang="en-IN" sz="2400" dirty="0" smtClean="0"/>
              <a:t> 9.2 Top 2 Constituencies which</a:t>
            </a:r>
          </a:p>
          <a:p>
            <a:r>
              <a:rPr lang="en-IN" sz="2400" dirty="0" smtClean="0"/>
              <a:t>        voted least for NOTA in 2014</a:t>
            </a:r>
            <a:endParaRPr lang="en-IN" i="1" dirty="0">
              <a:solidFill>
                <a:schemeClr val="accent2">
                  <a:lumMod val="75000"/>
                </a:schemeClr>
              </a:solidFill>
            </a:endParaRPr>
          </a:p>
        </p:txBody>
      </p:sp>
      <p:sp>
        <p:nvSpPr>
          <p:cNvPr id="11" name="TextBox 10"/>
          <p:cNvSpPr txBox="1"/>
          <p:nvPr/>
        </p:nvSpPr>
        <p:spPr>
          <a:xfrm>
            <a:off x="5958349" y="3609517"/>
            <a:ext cx="4719484" cy="830997"/>
          </a:xfrm>
          <a:prstGeom prst="rect">
            <a:avLst/>
          </a:prstGeom>
          <a:noFill/>
        </p:spPr>
        <p:txBody>
          <a:bodyPr wrap="square" rtlCol="0">
            <a:spAutoFit/>
          </a:bodyPr>
          <a:lstStyle/>
          <a:p>
            <a:r>
              <a:rPr lang="en-IN" sz="2400" dirty="0" smtClean="0"/>
              <a:t>9.4 Top 2 Constituencies which </a:t>
            </a:r>
          </a:p>
          <a:p>
            <a:r>
              <a:rPr lang="en-IN" sz="2400" dirty="0" smtClean="0"/>
              <a:t>       voted least for NOTA in 2019</a:t>
            </a:r>
            <a:endParaRPr lang="en-IN" i="1" dirty="0">
              <a:solidFill>
                <a:schemeClr val="accent2">
                  <a:lumMod val="75000"/>
                </a:schemeClr>
              </a:solidFill>
            </a:endParaRPr>
          </a:p>
        </p:txBody>
      </p:sp>
      <p:pic>
        <p:nvPicPr>
          <p:cNvPr id="12" name="Picture 11"/>
          <p:cNvPicPr>
            <a:picLocks noChangeAspect="1"/>
          </p:cNvPicPr>
          <p:nvPr/>
        </p:nvPicPr>
        <p:blipFill rotWithShape="1">
          <a:blip r:embed="rId5"/>
          <a:srcRect l="28262" t="57157" r="52758" b="32359"/>
          <a:stretch/>
        </p:blipFill>
        <p:spPr>
          <a:xfrm>
            <a:off x="6504039" y="4425144"/>
            <a:ext cx="4435201" cy="1577451"/>
          </a:xfrm>
          <a:prstGeom prst="rect">
            <a:avLst/>
          </a:prstGeom>
        </p:spPr>
      </p:pic>
    </p:spTree>
    <p:extLst>
      <p:ext uri="{BB962C8B-B14F-4D97-AF65-F5344CB8AC3E}">
        <p14:creationId xmlns:p14="http://schemas.microsoft.com/office/powerpoint/2010/main" val="30805747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20440" y="2008483"/>
            <a:ext cx="7951121" cy="830997"/>
          </a:xfrm>
          <a:prstGeom prst="rect">
            <a:avLst/>
          </a:prstGeom>
          <a:noFill/>
        </p:spPr>
        <p:txBody>
          <a:bodyPr wrap="square" rtlCol="0">
            <a:spAutoFit/>
          </a:bodyPr>
          <a:lstStyle/>
          <a:p>
            <a:pPr algn="ctr"/>
            <a:r>
              <a:rPr lang="en-IN" sz="4800" dirty="0" smtClean="0">
                <a:solidFill>
                  <a:schemeClr val="accent4">
                    <a:lumMod val="75000"/>
                  </a:schemeClr>
                </a:solidFill>
              </a:rPr>
              <a:t>Literacy Ratio vs VTR analysis</a:t>
            </a:r>
            <a:endParaRPr lang="en-IN" sz="4800" dirty="0">
              <a:solidFill>
                <a:schemeClr val="accent4">
                  <a:lumMod val="75000"/>
                </a:schemeClr>
              </a:solidFill>
            </a:endParaRPr>
          </a:p>
        </p:txBody>
      </p:sp>
    </p:spTree>
    <p:extLst>
      <p:ext uri="{BB962C8B-B14F-4D97-AF65-F5344CB8AC3E}">
        <p14:creationId xmlns:p14="http://schemas.microsoft.com/office/powerpoint/2010/main" val="6921012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649" t="2695" b="58246"/>
          <a:stretch/>
        </p:blipFill>
        <p:spPr>
          <a:xfrm>
            <a:off x="370115" y="566057"/>
            <a:ext cx="11459027" cy="2144486"/>
          </a:xfrm>
          <a:prstGeom prst="rect">
            <a:avLst/>
          </a:prstGeom>
        </p:spPr>
      </p:pic>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2777" b="59639"/>
          <a:stretch/>
        </p:blipFill>
        <p:spPr>
          <a:xfrm>
            <a:off x="370115" y="2656115"/>
            <a:ext cx="11459028" cy="1988455"/>
          </a:xfrm>
          <a:prstGeom prst="rect">
            <a:avLst/>
          </a:prstGeom>
        </p:spPr>
      </p:pic>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t="64113" b="2620"/>
          <a:stretch/>
        </p:blipFill>
        <p:spPr>
          <a:xfrm>
            <a:off x="370115" y="4595588"/>
            <a:ext cx="11459027" cy="1612900"/>
          </a:xfrm>
          <a:prstGeom prst="rect">
            <a:avLst/>
          </a:prstGeom>
        </p:spPr>
      </p:pic>
      <p:sp>
        <p:nvSpPr>
          <p:cNvPr id="12" name="TextBox 11"/>
          <p:cNvSpPr txBox="1"/>
          <p:nvPr/>
        </p:nvSpPr>
        <p:spPr>
          <a:xfrm>
            <a:off x="6636973" y="599459"/>
            <a:ext cx="1132114" cy="261610"/>
          </a:xfrm>
          <a:prstGeom prst="rect">
            <a:avLst/>
          </a:prstGeom>
          <a:noFill/>
        </p:spPr>
        <p:txBody>
          <a:bodyPr wrap="square" rtlCol="0">
            <a:spAutoFit/>
          </a:bodyPr>
          <a:lstStyle/>
          <a:p>
            <a:r>
              <a:rPr lang="en-IN" sz="1100" dirty="0" smtClean="0">
                <a:solidFill>
                  <a:schemeClr val="bg1"/>
                </a:solidFill>
                <a:latin typeface="Arial" panose="020B0604020202020204" pitchFamily="34" charset="0"/>
                <a:cs typeface="Arial" panose="020B0604020202020204" pitchFamily="34" charset="0"/>
              </a:rPr>
              <a:t>vtr_2014</a:t>
            </a:r>
          </a:p>
        </p:txBody>
      </p:sp>
      <p:sp>
        <p:nvSpPr>
          <p:cNvPr id="13" name="TextBox 12"/>
          <p:cNvSpPr txBox="1"/>
          <p:nvPr/>
        </p:nvSpPr>
        <p:spPr>
          <a:xfrm>
            <a:off x="5252581" y="599459"/>
            <a:ext cx="1132114" cy="261610"/>
          </a:xfrm>
          <a:prstGeom prst="rect">
            <a:avLst/>
          </a:prstGeom>
          <a:noFill/>
        </p:spPr>
        <p:txBody>
          <a:bodyPr wrap="square" rtlCol="0">
            <a:spAutoFit/>
          </a:bodyPr>
          <a:lstStyle/>
          <a:p>
            <a:r>
              <a:rPr lang="en-IN" sz="1100" dirty="0" smtClean="0">
                <a:solidFill>
                  <a:schemeClr val="bg1"/>
                </a:solidFill>
                <a:latin typeface="Arial" panose="020B0604020202020204" pitchFamily="34" charset="0"/>
                <a:cs typeface="Arial" panose="020B0604020202020204" pitchFamily="34" charset="0"/>
              </a:rPr>
              <a:t>literacy_2014</a:t>
            </a:r>
          </a:p>
        </p:txBody>
      </p:sp>
      <p:sp>
        <p:nvSpPr>
          <p:cNvPr id="14" name="TextBox 13"/>
          <p:cNvSpPr txBox="1"/>
          <p:nvPr/>
        </p:nvSpPr>
        <p:spPr>
          <a:xfrm>
            <a:off x="6649673" y="2690387"/>
            <a:ext cx="1132114" cy="261610"/>
          </a:xfrm>
          <a:prstGeom prst="rect">
            <a:avLst/>
          </a:prstGeom>
          <a:noFill/>
        </p:spPr>
        <p:txBody>
          <a:bodyPr wrap="square" rtlCol="0">
            <a:spAutoFit/>
          </a:bodyPr>
          <a:lstStyle/>
          <a:p>
            <a:r>
              <a:rPr lang="en-IN" sz="1100" dirty="0">
                <a:solidFill>
                  <a:schemeClr val="bg1"/>
                </a:solidFill>
                <a:latin typeface="Arial" panose="020B0604020202020204" pitchFamily="34" charset="0"/>
                <a:cs typeface="Arial" panose="020B0604020202020204" pitchFamily="34" charset="0"/>
              </a:rPr>
              <a:t>v</a:t>
            </a:r>
            <a:r>
              <a:rPr lang="en-IN" sz="1100" dirty="0" smtClean="0">
                <a:solidFill>
                  <a:schemeClr val="bg1"/>
                </a:solidFill>
                <a:latin typeface="Arial" panose="020B0604020202020204" pitchFamily="34" charset="0"/>
                <a:cs typeface="Arial" panose="020B0604020202020204" pitchFamily="34" charset="0"/>
              </a:rPr>
              <a:t>tr_2019</a:t>
            </a:r>
          </a:p>
        </p:txBody>
      </p:sp>
      <p:sp>
        <p:nvSpPr>
          <p:cNvPr id="15" name="TextBox 14"/>
          <p:cNvSpPr txBox="1"/>
          <p:nvPr/>
        </p:nvSpPr>
        <p:spPr>
          <a:xfrm>
            <a:off x="5295309" y="2685878"/>
            <a:ext cx="1132114" cy="261610"/>
          </a:xfrm>
          <a:prstGeom prst="rect">
            <a:avLst/>
          </a:prstGeom>
          <a:noFill/>
        </p:spPr>
        <p:txBody>
          <a:bodyPr wrap="square" rtlCol="0">
            <a:spAutoFit/>
          </a:bodyPr>
          <a:lstStyle/>
          <a:p>
            <a:r>
              <a:rPr lang="en-IN" sz="1100" dirty="0" smtClean="0">
                <a:solidFill>
                  <a:schemeClr val="bg1"/>
                </a:solidFill>
                <a:latin typeface="Arial" panose="020B0604020202020204" pitchFamily="34" charset="0"/>
                <a:cs typeface="Arial" panose="020B0604020202020204" pitchFamily="34" charset="0"/>
              </a:rPr>
              <a:t>literacy_2019</a:t>
            </a:r>
          </a:p>
        </p:txBody>
      </p:sp>
    </p:spTree>
    <p:extLst>
      <p:ext uri="{BB962C8B-B14F-4D97-AF65-F5344CB8AC3E}">
        <p14:creationId xmlns:p14="http://schemas.microsoft.com/office/powerpoint/2010/main" val="12937565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20440" y="489399"/>
            <a:ext cx="7951121" cy="830997"/>
          </a:xfrm>
          <a:prstGeom prst="rect">
            <a:avLst/>
          </a:prstGeom>
          <a:noFill/>
        </p:spPr>
        <p:txBody>
          <a:bodyPr wrap="square" rtlCol="0">
            <a:spAutoFit/>
          </a:bodyPr>
          <a:lstStyle/>
          <a:p>
            <a:pPr algn="ctr"/>
            <a:r>
              <a:rPr lang="en-IN" sz="4800" dirty="0" smtClean="0">
                <a:solidFill>
                  <a:schemeClr val="accent4">
                    <a:lumMod val="75000"/>
                  </a:schemeClr>
                </a:solidFill>
              </a:rPr>
              <a:t>Recommendations</a:t>
            </a:r>
            <a:endParaRPr lang="en-IN" sz="4800" dirty="0">
              <a:solidFill>
                <a:schemeClr val="accent4">
                  <a:lumMod val="75000"/>
                </a:schemeClr>
              </a:solidFill>
            </a:endParaRPr>
          </a:p>
        </p:txBody>
      </p:sp>
      <p:sp>
        <p:nvSpPr>
          <p:cNvPr id="4" name="TextBox 3"/>
          <p:cNvSpPr txBox="1"/>
          <p:nvPr/>
        </p:nvSpPr>
        <p:spPr>
          <a:xfrm>
            <a:off x="545690" y="1637066"/>
            <a:ext cx="11341509" cy="4247317"/>
          </a:xfrm>
          <a:prstGeom prst="rect">
            <a:avLst/>
          </a:prstGeom>
          <a:noFill/>
        </p:spPr>
        <p:txBody>
          <a:bodyPr wrap="square" rtlCol="0">
            <a:spAutoFit/>
          </a:bodyPr>
          <a:lstStyle/>
          <a:p>
            <a:r>
              <a:rPr lang="en-IN" b="1" dirty="0" smtClean="0"/>
              <a:t>Voter Awareness Campaigns: </a:t>
            </a:r>
          </a:p>
          <a:p>
            <a:r>
              <a:rPr lang="en-IN" dirty="0" smtClean="0"/>
              <a:t>Covid-19 related lockdowns have added significant numbers in social media user world wide. In 2024, </a:t>
            </a:r>
            <a:r>
              <a:rPr lang="en-IN" dirty="0"/>
              <a:t>I</a:t>
            </a:r>
            <a:r>
              <a:rPr lang="en-IN" dirty="0" smtClean="0"/>
              <a:t>ndia have ____ active social media users. Targeted educational post and information disseminations on social media not just during elections but on national festivals</a:t>
            </a:r>
            <a:r>
              <a:rPr lang="en-IN" dirty="0"/>
              <a:t> </a:t>
            </a:r>
            <a:r>
              <a:rPr lang="en-IN" dirty="0" smtClean="0"/>
              <a:t>like Independence Day, Republic Day  too can significantly help in increasing eligible voters participation. There are many influencers on these platforms with wide and large followings. Making some as Ambassadors of Voting can be a good move.</a:t>
            </a:r>
          </a:p>
          <a:p>
            <a:endParaRPr lang="en-IN" dirty="0"/>
          </a:p>
          <a:p>
            <a:r>
              <a:rPr lang="en-IN" b="1" dirty="0" smtClean="0"/>
              <a:t>Simple and Quick Registration:</a:t>
            </a:r>
          </a:p>
          <a:p>
            <a:r>
              <a:rPr lang="en-IN" dirty="0" smtClean="0"/>
              <a:t>Voter registration process can be improved with digital KYC and verification. Instead of applicant uploading documents,</a:t>
            </a:r>
          </a:p>
          <a:p>
            <a:r>
              <a:rPr lang="en-IN" dirty="0" smtClean="0"/>
              <a:t>Linking with digilocker can significantly increase  ease of document verification and reduce overall application cycle.</a:t>
            </a:r>
          </a:p>
          <a:p>
            <a:endParaRPr lang="en-IN" dirty="0" smtClean="0"/>
          </a:p>
          <a:p>
            <a:r>
              <a:rPr lang="en-IN" b="1" dirty="0" smtClean="0"/>
              <a:t>Know Your Candidate:</a:t>
            </a:r>
          </a:p>
          <a:p>
            <a:r>
              <a:rPr lang="en-IN" dirty="0" smtClean="0"/>
              <a:t>Introduce this section on election commission website. Information like education, family backgrounds, cases against them and there gravity, properties and business of candidates, so on. This can allow voters to take informed decisions.</a:t>
            </a:r>
          </a:p>
          <a:p>
            <a:endParaRPr lang="en-IN" dirty="0"/>
          </a:p>
        </p:txBody>
      </p:sp>
    </p:spTree>
    <p:extLst>
      <p:ext uri="{BB962C8B-B14F-4D97-AF65-F5344CB8AC3E}">
        <p14:creationId xmlns:p14="http://schemas.microsoft.com/office/powerpoint/2010/main" val="14403095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61446" y="474651"/>
            <a:ext cx="7951121" cy="830997"/>
          </a:xfrm>
          <a:prstGeom prst="rect">
            <a:avLst/>
          </a:prstGeom>
          <a:noFill/>
        </p:spPr>
        <p:txBody>
          <a:bodyPr wrap="square" rtlCol="0">
            <a:spAutoFit/>
          </a:bodyPr>
          <a:lstStyle/>
          <a:p>
            <a:pPr algn="ctr"/>
            <a:r>
              <a:rPr lang="en-IN" sz="4800" dirty="0" smtClean="0">
                <a:solidFill>
                  <a:schemeClr val="accent4">
                    <a:lumMod val="75000"/>
                  </a:schemeClr>
                </a:solidFill>
              </a:rPr>
              <a:t>Thanks Giving</a:t>
            </a:r>
            <a:endParaRPr lang="en-IN" sz="4800" dirty="0">
              <a:solidFill>
                <a:schemeClr val="accent4">
                  <a:lumMod val="75000"/>
                </a:schemeClr>
              </a:solidFill>
            </a:endParaRPr>
          </a:p>
        </p:txBody>
      </p:sp>
      <p:cxnSp>
        <p:nvCxnSpPr>
          <p:cNvPr id="4" name="Straight Connector 3"/>
          <p:cNvCxnSpPr/>
          <p:nvPr/>
        </p:nvCxnSpPr>
        <p:spPr>
          <a:xfrm>
            <a:off x="3419168" y="1217160"/>
            <a:ext cx="5235677" cy="0"/>
          </a:xfrm>
          <a:prstGeom prst="line">
            <a:avLst/>
          </a:prstGeom>
          <a:ln>
            <a:solidFill>
              <a:schemeClr val="bg2">
                <a:lumMod val="75000"/>
              </a:schemeClr>
            </a:solidFill>
          </a:ln>
        </p:spPr>
        <p:style>
          <a:lnRef idx="3">
            <a:schemeClr val="accent4"/>
          </a:lnRef>
          <a:fillRef idx="0">
            <a:schemeClr val="accent4"/>
          </a:fillRef>
          <a:effectRef idx="2">
            <a:schemeClr val="accent4"/>
          </a:effectRef>
          <a:fontRef idx="minor">
            <a:schemeClr val="tx1"/>
          </a:fontRef>
        </p:style>
      </p:cxnSp>
      <p:sp>
        <p:nvSpPr>
          <p:cNvPr id="5" name="TextBox 4"/>
          <p:cNvSpPr txBox="1"/>
          <p:nvPr/>
        </p:nvSpPr>
        <p:spPr>
          <a:xfrm>
            <a:off x="759186" y="1460093"/>
            <a:ext cx="10673628" cy="3754874"/>
          </a:xfrm>
          <a:prstGeom prst="rect">
            <a:avLst/>
          </a:prstGeom>
          <a:noFill/>
        </p:spPr>
        <p:txBody>
          <a:bodyPr wrap="none" rtlCol="0">
            <a:spAutoFit/>
          </a:bodyPr>
          <a:lstStyle/>
          <a:p>
            <a:pPr algn="ctr"/>
            <a:r>
              <a:rPr lang="en-IN" dirty="0" smtClean="0">
                <a:solidFill>
                  <a:schemeClr val="tx1">
                    <a:lumMod val="75000"/>
                    <a:lumOff val="25000"/>
                  </a:schemeClr>
                </a:solidFill>
              </a:rPr>
              <a:t>I extend my gratitude to codebasics team for providing with this opportunity to work on this project on my own.</a:t>
            </a:r>
          </a:p>
          <a:p>
            <a:pPr algn="ctr"/>
            <a:r>
              <a:rPr lang="en-IN" dirty="0" smtClean="0">
                <a:solidFill>
                  <a:schemeClr val="tx1">
                    <a:lumMod val="75000"/>
                    <a:lumOff val="25000"/>
                  </a:schemeClr>
                </a:solidFill>
              </a:rPr>
              <a:t>With your clear and precise instructions, I could complete this project. </a:t>
            </a:r>
          </a:p>
          <a:p>
            <a:pPr algn="ctr"/>
            <a:r>
              <a:rPr lang="en-IN" dirty="0" smtClean="0">
                <a:solidFill>
                  <a:schemeClr val="tx1">
                    <a:lumMod val="75000"/>
                    <a:lumOff val="25000"/>
                  </a:schemeClr>
                </a:solidFill>
              </a:rPr>
              <a:t>I learnt,</a:t>
            </a:r>
          </a:p>
          <a:p>
            <a:pPr algn="ctr"/>
            <a:r>
              <a:rPr lang="en-IN" dirty="0" smtClean="0">
                <a:solidFill>
                  <a:schemeClr val="tx1">
                    <a:lumMod val="75000"/>
                    <a:lumOff val="25000"/>
                  </a:schemeClr>
                </a:solidFill>
              </a:rPr>
              <a:t>how to understand dataset,</a:t>
            </a:r>
          </a:p>
          <a:p>
            <a:pPr algn="ctr"/>
            <a:r>
              <a:rPr lang="en-IN" dirty="0" smtClean="0">
                <a:solidFill>
                  <a:schemeClr val="tx1">
                    <a:lumMod val="75000"/>
                    <a:lumOff val="25000"/>
                  </a:schemeClr>
                </a:solidFill>
              </a:rPr>
              <a:t>How to comprehend questions and there context,</a:t>
            </a:r>
          </a:p>
          <a:p>
            <a:pPr algn="ctr"/>
            <a:r>
              <a:rPr lang="en-IN" dirty="0" smtClean="0">
                <a:solidFill>
                  <a:schemeClr val="tx1">
                    <a:lumMod val="75000"/>
                    <a:lumOff val="25000"/>
                  </a:schemeClr>
                </a:solidFill>
              </a:rPr>
              <a:t>How to frame simple to complex SQL queries clearly,</a:t>
            </a:r>
          </a:p>
          <a:p>
            <a:pPr algn="ctr"/>
            <a:r>
              <a:rPr lang="en-IN" dirty="0" smtClean="0">
                <a:solidFill>
                  <a:schemeClr val="tx1">
                    <a:lumMod val="75000"/>
                    <a:lumOff val="25000"/>
                  </a:schemeClr>
                </a:solidFill>
              </a:rPr>
              <a:t>And How to document project for non-tech professionals.</a:t>
            </a:r>
          </a:p>
          <a:p>
            <a:pPr algn="ctr"/>
            <a:r>
              <a:rPr lang="en-IN" dirty="0" smtClean="0">
                <a:solidFill>
                  <a:schemeClr val="tx1">
                    <a:lumMod val="75000"/>
                    <a:lumOff val="25000"/>
                  </a:schemeClr>
                </a:solidFill>
              </a:rPr>
              <a:t>Heartfelt thank to Codebasics.</a:t>
            </a:r>
          </a:p>
          <a:p>
            <a:pPr algn="ctr"/>
            <a:endParaRPr lang="en-IN" dirty="0"/>
          </a:p>
          <a:p>
            <a:pPr algn="ctr"/>
            <a:r>
              <a:rPr lang="en-IN" sz="2000" b="1" dirty="0" smtClean="0">
                <a:solidFill>
                  <a:schemeClr val="tx1">
                    <a:lumMod val="75000"/>
                    <a:lumOff val="25000"/>
                  </a:schemeClr>
                </a:solidFill>
              </a:rPr>
              <a:t>Regards</a:t>
            </a:r>
          </a:p>
          <a:p>
            <a:pPr algn="ctr"/>
            <a:r>
              <a:rPr lang="en-IN" sz="3200" b="1" dirty="0" smtClean="0">
                <a:solidFill>
                  <a:schemeClr val="tx1">
                    <a:lumMod val="75000"/>
                    <a:lumOff val="25000"/>
                  </a:schemeClr>
                </a:solidFill>
              </a:rPr>
              <a:t>Bhavin Solanki</a:t>
            </a:r>
          </a:p>
          <a:p>
            <a:pPr algn="ctr"/>
            <a:r>
              <a:rPr lang="en-IN" sz="2400" b="1" dirty="0" smtClean="0">
                <a:solidFill>
                  <a:schemeClr val="tx1">
                    <a:lumMod val="75000"/>
                    <a:lumOff val="25000"/>
                  </a:schemeClr>
                </a:solidFill>
              </a:rPr>
              <a:t>Data Analyst</a:t>
            </a:r>
          </a:p>
        </p:txBody>
      </p:sp>
      <p:cxnSp>
        <p:nvCxnSpPr>
          <p:cNvPr id="7" name="Straight Connector 6"/>
          <p:cNvCxnSpPr/>
          <p:nvPr/>
        </p:nvCxnSpPr>
        <p:spPr>
          <a:xfrm>
            <a:off x="5376000" y="4277030"/>
            <a:ext cx="1440000" cy="0"/>
          </a:xfrm>
          <a:prstGeom prst="line">
            <a:avLst/>
          </a:prstGeom>
        </p:spPr>
        <p:style>
          <a:lnRef idx="1">
            <a:schemeClr val="accent3"/>
          </a:lnRef>
          <a:fillRef idx="0">
            <a:schemeClr val="accent3"/>
          </a:fillRef>
          <a:effectRef idx="0">
            <a:schemeClr val="accent3"/>
          </a:effectRef>
          <a:fontRef idx="minor">
            <a:schemeClr val="tx1"/>
          </a:fontRef>
        </p:style>
      </p:cxnSp>
      <p:grpSp>
        <p:nvGrpSpPr>
          <p:cNvPr id="17" name="Group 16"/>
          <p:cNvGrpSpPr/>
          <p:nvPr/>
        </p:nvGrpSpPr>
        <p:grpSpPr>
          <a:xfrm>
            <a:off x="1317519" y="6276056"/>
            <a:ext cx="9556963" cy="398212"/>
            <a:chOff x="427700" y="6349796"/>
            <a:chExt cx="9556963" cy="398212"/>
          </a:xfrm>
        </p:grpSpPr>
        <p:pic>
          <p:nvPicPr>
            <p:cNvPr id="9" name="image1.png"/>
            <p:cNvPicPr/>
            <p:nvPr/>
          </p:nvPicPr>
          <p:blipFill>
            <a:blip r:embed="rId2"/>
            <a:srcRect/>
            <a:stretch>
              <a:fillRect/>
            </a:stretch>
          </p:blipFill>
          <p:spPr>
            <a:xfrm flipH="1">
              <a:off x="427700" y="6445046"/>
              <a:ext cx="220221" cy="236596"/>
            </a:xfrm>
            <a:prstGeom prst="rect">
              <a:avLst/>
            </a:prstGeom>
            <a:ln/>
          </p:spPr>
        </p:pic>
        <p:pic>
          <p:nvPicPr>
            <p:cNvPr id="10" name="image3.png"/>
            <p:cNvPicPr/>
            <p:nvPr/>
          </p:nvPicPr>
          <p:blipFill>
            <a:blip r:embed="rId3"/>
            <a:srcRect/>
            <a:stretch>
              <a:fillRect/>
            </a:stretch>
          </p:blipFill>
          <p:spPr>
            <a:xfrm>
              <a:off x="2454539" y="6445045"/>
              <a:ext cx="265471" cy="236597"/>
            </a:xfrm>
            <a:prstGeom prst="rect">
              <a:avLst/>
            </a:prstGeom>
            <a:ln/>
          </p:spPr>
        </p:pic>
        <p:pic>
          <p:nvPicPr>
            <p:cNvPr id="11" name="image2.png"/>
            <p:cNvPicPr/>
            <p:nvPr/>
          </p:nvPicPr>
          <p:blipFill>
            <a:blip r:embed="rId4"/>
            <a:srcRect/>
            <a:stretch>
              <a:fillRect/>
            </a:stretch>
          </p:blipFill>
          <p:spPr>
            <a:xfrm>
              <a:off x="5764788" y="6445352"/>
              <a:ext cx="255536" cy="236597"/>
            </a:xfrm>
            <a:prstGeom prst="rect">
              <a:avLst/>
            </a:prstGeom>
            <a:ln/>
          </p:spPr>
        </p:pic>
        <p:sp>
          <p:nvSpPr>
            <p:cNvPr id="12" name="TextBox 11"/>
            <p:cNvSpPr txBox="1"/>
            <p:nvPr/>
          </p:nvSpPr>
          <p:spPr>
            <a:xfrm>
              <a:off x="672624" y="6378676"/>
              <a:ext cx="1757212" cy="369332"/>
            </a:xfrm>
            <a:prstGeom prst="rect">
              <a:avLst/>
            </a:prstGeom>
            <a:noFill/>
          </p:spPr>
          <p:txBody>
            <a:bodyPr wrap="none" rtlCol="0">
              <a:spAutoFit/>
            </a:bodyPr>
            <a:lstStyle/>
            <a:p>
              <a:r>
                <a:rPr lang="en-IN" dirty="0" smtClean="0"/>
                <a:t>+91 9518541005</a:t>
              </a:r>
              <a:endParaRPr lang="en-IN" dirty="0"/>
            </a:p>
          </p:txBody>
        </p:sp>
        <p:sp>
          <p:nvSpPr>
            <p:cNvPr id="13" name="TextBox 12"/>
            <p:cNvSpPr txBox="1"/>
            <p:nvPr/>
          </p:nvSpPr>
          <p:spPr>
            <a:xfrm>
              <a:off x="2744713" y="6364237"/>
              <a:ext cx="2995372" cy="369332"/>
            </a:xfrm>
            <a:prstGeom prst="rect">
              <a:avLst/>
            </a:prstGeom>
            <a:noFill/>
          </p:spPr>
          <p:txBody>
            <a:bodyPr wrap="none" rtlCol="0">
              <a:spAutoFit/>
            </a:bodyPr>
            <a:lstStyle/>
            <a:p>
              <a:r>
                <a:rPr lang="en-IN" dirty="0" smtClean="0"/>
                <a:t>bhavinsolanki326@gmail.com</a:t>
              </a:r>
              <a:endParaRPr lang="en-IN" dirty="0"/>
            </a:p>
          </p:txBody>
        </p:sp>
        <p:sp>
          <p:nvSpPr>
            <p:cNvPr id="14" name="TextBox 13"/>
            <p:cNvSpPr txBox="1"/>
            <p:nvPr/>
          </p:nvSpPr>
          <p:spPr>
            <a:xfrm>
              <a:off x="6045027" y="6349796"/>
              <a:ext cx="1819088" cy="369332"/>
            </a:xfrm>
            <a:prstGeom prst="rect">
              <a:avLst/>
            </a:prstGeom>
            <a:noFill/>
          </p:spPr>
          <p:txBody>
            <a:bodyPr wrap="none" rtlCol="0">
              <a:spAutoFit/>
            </a:bodyPr>
            <a:lstStyle/>
            <a:p>
              <a:r>
                <a:rPr lang="en-IN" dirty="0" smtClean="0">
                  <a:hlinkClick r:id="rId5"/>
                </a:rPr>
                <a:t>bhavinsolanki326</a:t>
              </a:r>
              <a:endParaRPr lang="en-IN" dirty="0"/>
            </a:p>
          </p:txBody>
        </p:sp>
        <p:sp>
          <p:nvSpPr>
            <p:cNvPr id="15" name="TextBox 14"/>
            <p:cNvSpPr txBox="1"/>
            <p:nvPr/>
          </p:nvSpPr>
          <p:spPr>
            <a:xfrm>
              <a:off x="8154275" y="6361476"/>
              <a:ext cx="1830388" cy="369332"/>
            </a:xfrm>
            <a:prstGeom prst="rect">
              <a:avLst/>
            </a:prstGeom>
            <a:noFill/>
          </p:spPr>
          <p:txBody>
            <a:bodyPr wrap="square" rtlCol="0">
              <a:spAutoFit/>
            </a:bodyPr>
            <a:lstStyle/>
            <a:p>
              <a:r>
                <a:rPr lang="en-IN" dirty="0" smtClean="0">
                  <a:hlinkClick r:id="rId6"/>
                </a:rPr>
                <a:t>Bhavinsolanki369</a:t>
              </a:r>
              <a:endParaRPr lang="en-IN" dirty="0"/>
            </a:p>
          </p:txBody>
        </p:sp>
        <p:pic>
          <p:nvPicPr>
            <p:cNvPr id="16" name="Picture 15"/>
            <p:cNvPicPr/>
            <p:nvPr/>
          </p:nvPicPr>
          <p:blipFill>
            <a:blip r:embed="rId7" cstate="print">
              <a:extLst>
                <a:ext uri="{28A0092B-C50C-407E-A947-70E740481C1C}">
                  <a14:useLocalDpi xmlns:a14="http://schemas.microsoft.com/office/drawing/2010/main" val="0"/>
                </a:ext>
              </a:extLst>
            </a:blip>
            <a:stretch>
              <a:fillRect/>
            </a:stretch>
          </p:blipFill>
          <p:spPr>
            <a:xfrm>
              <a:off x="7888818" y="6430603"/>
              <a:ext cx="240757" cy="236597"/>
            </a:xfrm>
            <a:prstGeom prst="rect">
              <a:avLst/>
            </a:prstGeom>
          </p:spPr>
        </p:pic>
      </p:grpSp>
    </p:spTree>
    <p:extLst>
      <p:ext uri="{BB962C8B-B14F-4D97-AF65-F5344CB8AC3E}">
        <p14:creationId xmlns:p14="http://schemas.microsoft.com/office/powerpoint/2010/main" val="27142640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22892" y="260097"/>
            <a:ext cx="6746216" cy="830997"/>
          </a:xfrm>
          <a:prstGeom prst="rect">
            <a:avLst/>
          </a:prstGeom>
          <a:noFill/>
        </p:spPr>
        <p:txBody>
          <a:bodyPr wrap="square" rtlCol="0">
            <a:spAutoFit/>
          </a:bodyPr>
          <a:lstStyle/>
          <a:p>
            <a:pPr algn="ctr"/>
            <a:r>
              <a:rPr lang="en-IN" sz="4800" dirty="0" smtClean="0">
                <a:solidFill>
                  <a:schemeClr val="accent4">
                    <a:lumMod val="75000"/>
                  </a:schemeClr>
                </a:solidFill>
              </a:rPr>
              <a:t>Understanding Metadata</a:t>
            </a:r>
            <a:endParaRPr lang="en-IN" sz="4800" dirty="0">
              <a:solidFill>
                <a:schemeClr val="accent4">
                  <a:lumMod val="75000"/>
                </a:schemeClr>
              </a:solidFill>
            </a:endParaRPr>
          </a:p>
        </p:txBody>
      </p:sp>
      <p:sp>
        <p:nvSpPr>
          <p:cNvPr id="3" name="TextBox 2"/>
          <p:cNvSpPr txBox="1"/>
          <p:nvPr/>
        </p:nvSpPr>
        <p:spPr>
          <a:xfrm>
            <a:off x="304800" y="1091094"/>
            <a:ext cx="11658600" cy="5693866"/>
          </a:xfrm>
          <a:prstGeom prst="rect">
            <a:avLst/>
          </a:prstGeom>
          <a:noFill/>
        </p:spPr>
        <p:txBody>
          <a:bodyPr wrap="square" rtlCol="0">
            <a:spAutoFit/>
          </a:bodyPr>
          <a:lstStyle/>
          <a:p>
            <a:r>
              <a:rPr lang="en-US" sz="1400" b="1" dirty="0" smtClean="0"/>
              <a:t>1</a:t>
            </a:r>
            <a:r>
              <a:rPr lang="en-US" sz="1400" b="1" dirty="0"/>
              <a:t>. constituency_wise_results_2014</a:t>
            </a:r>
          </a:p>
          <a:p>
            <a:r>
              <a:rPr lang="en-US" sz="1400" b="1" dirty="0"/>
              <a:t>2. constituency_wise_results_2019</a:t>
            </a:r>
          </a:p>
          <a:p>
            <a:r>
              <a:rPr lang="en-US" sz="1400" b="1" dirty="0"/>
              <a:t>3. </a:t>
            </a:r>
            <a:r>
              <a:rPr lang="en-US" sz="1400" b="1" dirty="0" smtClean="0"/>
              <a:t>dim_states_codes</a:t>
            </a:r>
            <a:endParaRPr lang="en-US" sz="1400" b="1" dirty="0"/>
          </a:p>
          <a:p>
            <a:r>
              <a:rPr lang="en-US" sz="1200" dirty="0"/>
              <a:t>*******************************************</a:t>
            </a:r>
          </a:p>
          <a:p>
            <a:r>
              <a:rPr lang="en-US" sz="1200" dirty="0"/>
              <a:t>- </a:t>
            </a:r>
            <a:r>
              <a:rPr lang="en-US" sz="1200" b="1" dirty="0"/>
              <a:t>state</a:t>
            </a:r>
            <a:r>
              <a:rPr lang="en-US" sz="1200" dirty="0"/>
              <a:t>: The name of the state where the election is held. This indicates the geographical location within India where the electoral process takes place</a:t>
            </a:r>
            <a:r>
              <a:rPr lang="en-US" sz="1200" dirty="0" smtClean="0"/>
              <a:t>.</a:t>
            </a:r>
            <a:endParaRPr lang="en-US" sz="1200" dirty="0"/>
          </a:p>
          <a:p>
            <a:r>
              <a:rPr lang="en-US" sz="1200" dirty="0"/>
              <a:t>- </a:t>
            </a:r>
            <a:r>
              <a:rPr lang="en-US" sz="1200" b="1" dirty="0"/>
              <a:t>pc_name</a:t>
            </a:r>
            <a:r>
              <a:rPr lang="en-US" sz="1200" dirty="0"/>
              <a:t>: Short for Parliamentary Constituency Name. This column identifies the specific electoral district within the state from which representatives are elected to the Lok Sabha</a:t>
            </a:r>
            <a:r>
              <a:rPr lang="en-US" sz="1200" dirty="0" smtClean="0"/>
              <a:t>.</a:t>
            </a:r>
            <a:endParaRPr lang="en-US" sz="1200" dirty="0"/>
          </a:p>
          <a:p>
            <a:r>
              <a:rPr lang="en-US" sz="1200" dirty="0"/>
              <a:t>- </a:t>
            </a:r>
            <a:r>
              <a:rPr lang="en-US" sz="1200" b="1" dirty="0"/>
              <a:t>candidate</a:t>
            </a:r>
            <a:r>
              <a:rPr lang="en-US" sz="1200" dirty="0"/>
              <a:t>: The name of the individual running for election. This is the person who is contesting in the election to become a Member of Parliament (MP</a:t>
            </a:r>
            <a:r>
              <a:rPr lang="en-US" sz="1200" dirty="0" smtClean="0"/>
              <a:t>).</a:t>
            </a:r>
            <a:endParaRPr lang="en-US" sz="1200" dirty="0"/>
          </a:p>
          <a:p>
            <a:r>
              <a:rPr lang="en-US" sz="1200" dirty="0"/>
              <a:t>- </a:t>
            </a:r>
            <a:r>
              <a:rPr lang="en-US" sz="1200" b="1" dirty="0" smtClean="0"/>
              <a:t>sex</a:t>
            </a:r>
            <a:r>
              <a:rPr lang="en-US" sz="1200" dirty="0"/>
              <a:t>: The gender of the candidate. Typically denoted as 'M' for male and 'F' for female</a:t>
            </a:r>
            <a:r>
              <a:rPr lang="en-US" sz="1200" dirty="0" smtClean="0"/>
              <a:t>.</a:t>
            </a:r>
            <a:endParaRPr lang="en-US" sz="1200" dirty="0"/>
          </a:p>
          <a:p>
            <a:r>
              <a:rPr lang="en-US" sz="1200" dirty="0"/>
              <a:t>- </a:t>
            </a:r>
            <a:r>
              <a:rPr lang="en-US" sz="1200" b="1" dirty="0"/>
              <a:t>age</a:t>
            </a:r>
            <a:r>
              <a:rPr lang="en-US" sz="1200" dirty="0"/>
              <a:t>: The age of the candidate at the time of the election. This is given in full years</a:t>
            </a:r>
            <a:r>
              <a:rPr lang="en-US" sz="1200" dirty="0" smtClean="0"/>
              <a:t>.</a:t>
            </a:r>
            <a:endParaRPr lang="en-US" sz="1200" dirty="0"/>
          </a:p>
          <a:p>
            <a:r>
              <a:rPr lang="en-US" sz="1200" dirty="0"/>
              <a:t>- </a:t>
            </a:r>
            <a:r>
              <a:rPr lang="en-US" sz="1200" b="1" dirty="0"/>
              <a:t>category</a:t>
            </a:r>
            <a:r>
              <a:rPr lang="en-US" sz="1200" dirty="0"/>
              <a:t>: Refers to the reserved status of the candidate under Indian affirmative action policies, such as Scheduled Castes (SC), Scheduled Tribes (ST), or unreserved/general</a:t>
            </a:r>
            <a:r>
              <a:rPr lang="en-US" sz="1200" dirty="0" smtClean="0"/>
              <a:t>.</a:t>
            </a:r>
            <a:endParaRPr lang="en-US" sz="1200" dirty="0"/>
          </a:p>
          <a:p>
            <a:r>
              <a:rPr lang="en-US" sz="1200" dirty="0"/>
              <a:t>- party: The name of the political party that the candidate represents. If the candidate is not affiliated with any party, they are listed as an independent (IND</a:t>
            </a:r>
            <a:r>
              <a:rPr lang="en-US" sz="1200" dirty="0" smtClean="0"/>
              <a:t>).</a:t>
            </a:r>
            <a:endParaRPr lang="en-US" sz="1200" dirty="0"/>
          </a:p>
          <a:p>
            <a:r>
              <a:rPr lang="en-US" sz="1200" dirty="0"/>
              <a:t>- </a:t>
            </a:r>
            <a:r>
              <a:rPr lang="en-US" sz="1200" b="1" dirty="0"/>
              <a:t>party_symbol</a:t>
            </a:r>
            <a:r>
              <a:rPr lang="en-US" sz="1200" dirty="0"/>
              <a:t>: A unique symbol or logo assigned to the political party, which appears on the ballot paper. Independent candidates may have unique symbols that are not associated with a recognized party</a:t>
            </a:r>
            <a:r>
              <a:rPr lang="en-US" sz="1200" dirty="0" smtClean="0"/>
              <a:t>.</a:t>
            </a:r>
            <a:endParaRPr lang="en-US" sz="1200" dirty="0"/>
          </a:p>
          <a:p>
            <a:r>
              <a:rPr lang="en-US" sz="1200" dirty="0"/>
              <a:t>- </a:t>
            </a:r>
            <a:r>
              <a:rPr lang="en-US" sz="1200" b="1" dirty="0"/>
              <a:t>general_votes</a:t>
            </a:r>
            <a:r>
              <a:rPr lang="en-US" sz="1200" dirty="0"/>
              <a:t>: The number of votes the candidate received during the general voting phase. This does not include postal votes</a:t>
            </a:r>
            <a:r>
              <a:rPr lang="en-US" sz="1200" dirty="0" smtClean="0"/>
              <a:t>.</a:t>
            </a:r>
            <a:endParaRPr lang="en-US" sz="1200" dirty="0"/>
          </a:p>
          <a:p>
            <a:r>
              <a:rPr lang="en-US" sz="1200" dirty="0"/>
              <a:t>- </a:t>
            </a:r>
            <a:r>
              <a:rPr lang="en-US" sz="1200" b="1" dirty="0"/>
              <a:t>postal_votes</a:t>
            </a:r>
            <a:r>
              <a:rPr lang="en-US" sz="1200" dirty="0"/>
              <a:t>: The number of votes the candidate received via postal voting, which is typically used by voters who are unable to present themselves at the polling station on the day of the election</a:t>
            </a:r>
            <a:r>
              <a:rPr lang="en-US" sz="1200" dirty="0" smtClean="0"/>
              <a:t>.</a:t>
            </a:r>
            <a:endParaRPr lang="en-US" sz="1200" dirty="0"/>
          </a:p>
          <a:p>
            <a:r>
              <a:rPr lang="en-US" sz="1200" dirty="0"/>
              <a:t>- </a:t>
            </a:r>
            <a:r>
              <a:rPr lang="en-US" sz="1200" b="1" dirty="0"/>
              <a:t>total_votes</a:t>
            </a:r>
            <a:r>
              <a:rPr lang="en-US" sz="1200" dirty="0"/>
              <a:t>: The total number of votes received by the candidate, which is the sum of general votes and postal votes</a:t>
            </a:r>
            <a:r>
              <a:rPr lang="en-US" sz="1200" dirty="0" smtClean="0"/>
              <a:t>.</a:t>
            </a:r>
            <a:endParaRPr lang="en-US" sz="1200" dirty="0"/>
          </a:p>
          <a:p>
            <a:r>
              <a:rPr lang="en-US" sz="1200" dirty="0"/>
              <a:t>- </a:t>
            </a:r>
            <a:r>
              <a:rPr lang="en-US" sz="1200" b="1" dirty="0"/>
              <a:t>total_electors</a:t>
            </a:r>
            <a:r>
              <a:rPr lang="en-US" sz="1200" dirty="0"/>
              <a:t>: The total number of registered voters in the constituency. This gives an idea of the electoral size and the potential voter base from which the candidate can draw support</a:t>
            </a:r>
            <a:r>
              <a:rPr lang="en-US" sz="1200" dirty="0" smtClean="0"/>
              <a:t>.</a:t>
            </a:r>
            <a:endParaRPr lang="en-US" sz="1200" dirty="0"/>
          </a:p>
          <a:p>
            <a:r>
              <a:rPr lang="en-US" sz="1200" dirty="0" smtClean="0"/>
              <a:t>*******************************************</a:t>
            </a:r>
            <a:endParaRPr lang="en-US" sz="1200" dirty="0"/>
          </a:p>
          <a:p>
            <a:r>
              <a:rPr lang="en-US" sz="1400" b="1" dirty="0"/>
              <a:t>dim_states_codes</a:t>
            </a:r>
            <a:r>
              <a:rPr lang="en-US" sz="1200" b="1" dirty="0"/>
              <a:t>:</a:t>
            </a:r>
          </a:p>
          <a:p>
            <a:r>
              <a:rPr lang="en-US" sz="1200" dirty="0"/>
              <a:t>- </a:t>
            </a:r>
            <a:r>
              <a:rPr lang="en-US" sz="1200" b="1" dirty="0"/>
              <a:t>state_name</a:t>
            </a:r>
            <a:r>
              <a:rPr lang="en-US" sz="1200" dirty="0"/>
              <a:t>: This column contains the full official names of states and union territories in India.</a:t>
            </a:r>
          </a:p>
          <a:p>
            <a:r>
              <a:rPr lang="en-US" sz="1200" dirty="0"/>
              <a:t>- </a:t>
            </a:r>
            <a:r>
              <a:rPr lang="en-US" sz="1200" b="1" dirty="0"/>
              <a:t>abbreviation</a:t>
            </a:r>
            <a:r>
              <a:rPr lang="en-US" sz="1200" dirty="0"/>
              <a:t>:  The abbreviation column lists the standard two-letter codes assigned to each state and union territory</a:t>
            </a:r>
            <a:r>
              <a:rPr lang="en-US" sz="1200" dirty="0" smtClean="0"/>
              <a:t>.</a:t>
            </a:r>
            <a:endParaRPr lang="en-US" sz="1200" dirty="0"/>
          </a:p>
          <a:p>
            <a:r>
              <a:rPr lang="en-US" sz="1200" dirty="0" smtClean="0"/>
              <a:t>*******************************************</a:t>
            </a:r>
            <a:endParaRPr lang="en-US" sz="1200" dirty="0"/>
          </a:p>
          <a:p>
            <a:r>
              <a:rPr lang="en-US" sz="1400" b="1" dirty="0"/>
              <a:t>Key Metrics</a:t>
            </a:r>
            <a:r>
              <a:rPr lang="en-US" sz="1400" b="1" dirty="0" smtClean="0"/>
              <a:t>:</a:t>
            </a:r>
            <a:endParaRPr lang="en-US" sz="1400" b="1" dirty="0"/>
          </a:p>
          <a:p>
            <a:r>
              <a:rPr lang="en-US" sz="1200" dirty="0"/>
              <a:t>Voter Turnout Ratio: This metric represents the percentage of registered voters who actually cast their votes in an election. It is calculated by dividing the total number of votes cast (general votes plus postal votes) by the total number of registered electors in a constituency, and then multiplying by 100 to convert it into a percentage. This ratio is a crucial indicator of voter engagement and participation in the democratic process</a:t>
            </a:r>
            <a:r>
              <a:rPr lang="en-US" sz="1200" dirty="0" smtClean="0"/>
              <a:t>.</a:t>
            </a:r>
            <a:endParaRPr lang="en-US" sz="1200" dirty="0"/>
          </a:p>
          <a:p>
            <a:r>
              <a:rPr lang="en-US" sz="1200" dirty="0"/>
              <a:t>Voter Turnout Ratio = (Total Votes Cast / Total Electors</a:t>
            </a:r>
            <a:r>
              <a:rPr lang="en-US" sz="1200" dirty="0" smtClean="0"/>
              <a:t>) × </a:t>
            </a:r>
            <a:r>
              <a:rPr lang="en-US" sz="1200" dirty="0"/>
              <a:t>100</a:t>
            </a:r>
            <a:r>
              <a:rPr lang="en-US" sz="1200" dirty="0" smtClean="0"/>
              <a:t>%</a:t>
            </a:r>
            <a:endParaRPr lang="en-US" sz="1200" dirty="0"/>
          </a:p>
        </p:txBody>
      </p:sp>
    </p:spTree>
    <p:extLst>
      <p:ext uri="{BB962C8B-B14F-4D97-AF65-F5344CB8AC3E}">
        <p14:creationId xmlns:p14="http://schemas.microsoft.com/office/powerpoint/2010/main" val="30325945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81150" y="260097"/>
            <a:ext cx="9029700" cy="830997"/>
          </a:xfrm>
          <a:prstGeom prst="rect">
            <a:avLst/>
          </a:prstGeom>
          <a:noFill/>
        </p:spPr>
        <p:txBody>
          <a:bodyPr wrap="square" rtlCol="0">
            <a:spAutoFit/>
          </a:bodyPr>
          <a:lstStyle/>
          <a:p>
            <a:pPr algn="ctr"/>
            <a:r>
              <a:rPr lang="en-IN" sz="4800" dirty="0" smtClean="0">
                <a:solidFill>
                  <a:schemeClr val="accent4">
                    <a:lumMod val="75000"/>
                  </a:schemeClr>
                </a:solidFill>
              </a:rPr>
              <a:t>Data Cleaning &amp; Transformation</a:t>
            </a:r>
            <a:endParaRPr lang="en-IN" sz="4800" dirty="0">
              <a:solidFill>
                <a:schemeClr val="accent4">
                  <a:lumMod val="75000"/>
                </a:schemeClr>
              </a:solidFill>
            </a:endParaRPr>
          </a:p>
        </p:txBody>
      </p:sp>
      <p:sp>
        <p:nvSpPr>
          <p:cNvPr id="3" name="TextBox 2"/>
          <p:cNvSpPr txBox="1"/>
          <p:nvPr/>
        </p:nvSpPr>
        <p:spPr>
          <a:xfrm>
            <a:off x="863600" y="1192694"/>
            <a:ext cx="11099800" cy="2954655"/>
          </a:xfrm>
          <a:prstGeom prst="rect">
            <a:avLst/>
          </a:prstGeom>
          <a:noFill/>
        </p:spPr>
        <p:txBody>
          <a:bodyPr wrap="square" rtlCol="0">
            <a:spAutoFit/>
          </a:bodyPr>
          <a:lstStyle/>
          <a:p>
            <a:r>
              <a:rPr lang="en-US" sz="1600" b="1" dirty="0" smtClean="0"/>
              <a:t>1</a:t>
            </a:r>
            <a:r>
              <a:rPr lang="en-US" sz="1600" b="1" dirty="0"/>
              <a:t>. constituency_wise_results_2014</a:t>
            </a:r>
          </a:p>
          <a:p>
            <a:r>
              <a:rPr lang="en-US" sz="1600" b="1" dirty="0"/>
              <a:t>2. constituency_wise_results_2019</a:t>
            </a:r>
          </a:p>
          <a:p>
            <a:r>
              <a:rPr lang="en-US" sz="1600" b="1" dirty="0"/>
              <a:t>3. </a:t>
            </a:r>
            <a:r>
              <a:rPr lang="en-US" sz="1600" b="1" dirty="0" smtClean="0"/>
              <a:t>dim_states_codes</a:t>
            </a:r>
            <a:endParaRPr lang="en-US" sz="1600" b="1" dirty="0"/>
          </a:p>
          <a:p>
            <a:r>
              <a:rPr lang="en-US" sz="1200" dirty="0" smtClean="0"/>
              <a:t>*******************************************</a:t>
            </a:r>
          </a:p>
          <a:p>
            <a:pPr marL="171450" indent="-171450">
              <a:buFont typeface="Arial" panose="020B0604020202020204" pitchFamily="34" charset="0"/>
              <a:buChar char="•"/>
            </a:pPr>
            <a:r>
              <a:rPr lang="en-US" sz="1400" dirty="0" smtClean="0"/>
              <a:t>No duplicate values are there.</a:t>
            </a:r>
          </a:p>
          <a:p>
            <a:pPr marL="171450" indent="-171450">
              <a:buFont typeface="Arial" panose="020B0604020202020204" pitchFamily="34" charset="0"/>
              <a:buChar char="•"/>
            </a:pPr>
            <a:r>
              <a:rPr lang="en-US" sz="1400" dirty="0"/>
              <a:t>W</a:t>
            </a:r>
            <a:r>
              <a:rPr lang="en-US" sz="1400" dirty="0" smtClean="0"/>
              <a:t>e have Null  values in age, sex and category columns. A close look at data suggest that these null values are associated with None Of The Above/NOTA in candidate column. By nature NOTA is not a person or a party therefore it cannot have age,, sex and category. Therefore we replace these Null values under sex and category columns with NOTA and, with 0 in age columns to ensure datatype consistency.</a:t>
            </a:r>
          </a:p>
          <a:p>
            <a:pPr marL="171450" indent="-171450">
              <a:buFont typeface="Arial" panose="020B0604020202020204" pitchFamily="34" charset="0"/>
              <a:buChar char="•"/>
            </a:pPr>
            <a:r>
              <a:rPr lang="en-US" sz="1400" dirty="0" smtClean="0"/>
              <a:t>Ensuring data are consistent with expected data types of columns</a:t>
            </a:r>
          </a:p>
          <a:p>
            <a:endParaRPr lang="en-US" sz="1400" dirty="0"/>
          </a:p>
          <a:p>
            <a:r>
              <a:rPr lang="en-US" sz="1400" b="1" dirty="0" smtClean="0"/>
              <a:t>New Columns</a:t>
            </a:r>
            <a:r>
              <a:rPr lang="en-US" sz="1400" dirty="0" smtClean="0"/>
              <a:t>:</a:t>
            </a:r>
          </a:p>
          <a:p>
            <a:pPr marL="228600" indent="-228600">
              <a:buAutoNum type="arabicPeriod"/>
            </a:pPr>
            <a:r>
              <a:rPr lang="en-US" sz="1400" dirty="0" smtClean="0"/>
              <a:t>Year: election year 2014 or 2019</a:t>
            </a:r>
          </a:p>
          <a:p>
            <a:pPr marL="228600" indent="-228600">
              <a:buAutoNum type="arabicPeriod"/>
            </a:pPr>
            <a:r>
              <a:rPr lang="en-US" sz="1400" dirty="0" smtClean="0"/>
              <a:t>State_pc : unique id for each constituency. State abbreviation + constituency name</a:t>
            </a:r>
            <a:endParaRPr lang="en-US" sz="1200" dirty="0" smtClean="0"/>
          </a:p>
        </p:txBody>
      </p:sp>
      <p:sp>
        <p:nvSpPr>
          <p:cNvPr id="5" name="TextBox 4"/>
          <p:cNvSpPr txBox="1"/>
          <p:nvPr/>
        </p:nvSpPr>
        <p:spPr>
          <a:xfrm>
            <a:off x="863600" y="4193516"/>
            <a:ext cx="3683000" cy="1569660"/>
          </a:xfrm>
          <a:prstGeom prst="rect">
            <a:avLst/>
          </a:prstGeom>
          <a:noFill/>
        </p:spPr>
        <p:txBody>
          <a:bodyPr wrap="square" rtlCol="0">
            <a:spAutoFit/>
          </a:bodyPr>
          <a:lstStyle/>
          <a:p>
            <a:r>
              <a:rPr lang="en-US" sz="1600" b="1" dirty="0" smtClean="0"/>
              <a:t>New dimension tables:</a:t>
            </a:r>
          </a:p>
          <a:p>
            <a:pPr marL="342900" indent="-342900">
              <a:buAutoNum type="arabicPeriod"/>
            </a:pPr>
            <a:r>
              <a:rPr lang="en-US" sz="1600" b="1" dirty="0" smtClean="0"/>
              <a:t>pc_total_electors_2014</a:t>
            </a:r>
          </a:p>
          <a:p>
            <a:pPr marL="342900" indent="-342900">
              <a:buAutoNum type="arabicPeriod"/>
            </a:pPr>
            <a:r>
              <a:rPr lang="en-US" sz="1600" b="1" dirty="0" smtClean="0"/>
              <a:t>pc_total_electors_2019</a:t>
            </a:r>
          </a:p>
          <a:p>
            <a:pPr marL="342900" indent="-342900">
              <a:buAutoNum type="arabicPeriod"/>
            </a:pPr>
            <a:r>
              <a:rPr lang="en-US" sz="1600" b="1" dirty="0"/>
              <a:t>f</a:t>
            </a:r>
            <a:r>
              <a:rPr lang="en-US" sz="1600" b="1" dirty="0" smtClean="0"/>
              <a:t>act_table_all_data</a:t>
            </a:r>
          </a:p>
          <a:p>
            <a:pPr marL="342900" indent="-342900">
              <a:buAutoNum type="arabicPeriod"/>
            </a:pPr>
            <a:r>
              <a:rPr lang="en-US" sz="1600" b="1" dirty="0"/>
              <a:t>g</a:t>
            </a:r>
            <a:r>
              <a:rPr lang="en-US" sz="1600" b="1" dirty="0" smtClean="0"/>
              <a:t>dp_table</a:t>
            </a:r>
            <a:endParaRPr lang="en-US" sz="1600" b="1" dirty="0"/>
          </a:p>
          <a:p>
            <a:pPr marL="342900" indent="-342900">
              <a:buAutoNum type="arabicPeriod"/>
            </a:pPr>
            <a:r>
              <a:rPr lang="en-US" sz="1600" b="1" dirty="0" smtClean="0"/>
              <a:t>literacy_table</a:t>
            </a:r>
          </a:p>
        </p:txBody>
      </p:sp>
    </p:spTree>
    <p:extLst>
      <p:ext uri="{BB962C8B-B14F-4D97-AF65-F5344CB8AC3E}">
        <p14:creationId xmlns:p14="http://schemas.microsoft.com/office/powerpoint/2010/main" val="37210458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11350" y="341622"/>
            <a:ext cx="8369300" cy="830997"/>
          </a:xfrm>
          <a:prstGeom prst="rect">
            <a:avLst/>
          </a:prstGeom>
          <a:noFill/>
        </p:spPr>
        <p:txBody>
          <a:bodyPr wrap="square" rtlCol="0">
            <a:spAutoFit/>
          </a:bodyPr>
          <a:lstStyle/>
          <a:p>
            <a:pPr algn="ctr"/>
            <a:r>
              <a:rPr lang="en-IN" sz="4800" dirty="0" smtClean="0">
                <a:solidFill>
                  <a:schemeClr val="accent4">
                    <a:lumMod val="75000"/>
                  </a:schemeClr>
                </a:solidFill>
              </a:rPr>
              <a:t>Loading Data in Pgadmin 4</a:t>
            </a:r>
            <a:endParaRPr lang="en-IN" sz="3200" i="1" dirty="0">
              <a:solidFill>
                <a:schemeClr val="accent4">
                  <a:lumMod val="75000"/>
                </a:schemeClr>
              </a:solidFill>
            </a:endParaRPr>
          </a:p>
        </p:txBody>
      </p:sp>
      <p:sp>
        <p:nvSpPr>
          <p:cNvPr id="2" name="TextBox 1"/>
          <p:cNvSpPr txBox="1"/>
          <p:nvPr/>
        </p:nvSpPr>
        <p:spPr>
          <a:xfrm>
            <a:off x="787400" y="1778000"/>
            <a:ext cx="10960100" cy="3693319"/>
          </a:xfrm>
          <a:prstGeom prst="rect">
            <a:avLst/>
          </a:prstGeom>
          <a:noFill/>
        </p:spPr>
        <p:txBody>
          <a:bodyPr wrap="square" rtlCol="0">
            <a:spAutoFit/>
          </a:bodyPr>
          <a:lstStyle/>
          <a:p>
            <a:pPr marL="342900" indent="-342900">
              <a:buFont typeface="+mj-lt"/>
              <a:buAutoNum type="arabicPeriod"/>
            </a:pPr>
            <a:r>
              <a:rPr lang="en-IN" dirty="0" smtClean="0"/>
              <a:t>Created </a:t>
            </a:r>
            <a:r>
              <a:rPr lang="en-IN" dirty="0"/>
              <a:t>new database as </a:t>
            </a:r>
            <a:r>
              <a:rPr lang="en-IN" dirty="0" smtClean="0">
                <a:solidFill>
                  <a:schemeClr val="accent2">
                    <a:lumMod val="75000"/>
                  </a:schemeClr>
                </a:solidFill>
              </a:rPr>
              <a:t>election_data </a:t>
            </a:r>
            <a:endParaRPr lang="en-IN" dirty="0" smtClean="0"/>
          </a:p>
          <a:p>
            <a:pPr marL="342900" indent="-342900">
              <a:buFont typeface="+mj-lt"/>
              <a:buAutoNum type="arabicPeriod"/>
            </a:pPr>
            <a:r>
              <a:rPr lang="en-IN" dirty="0" smtClean="0"/>
              <a:t>Created tables using </a:t>
            </a:r>
            <a:r>
              <a:rPr lang="en-IN" dirty="0">
                <a:solidFill>
                  <a:schemeClr val="accent2">
                    <a:lumMod val="75000"/>
                  </a:schemeClr>
                </a:solidFill>
              </a:rPr>
              <a:t>CREATE</a:t>
            </a:r>
            <a:r>
              <a:rPr lang="en-IN" dirty="0" smtClean="0"/>
              <a:t> </a:t>
            </a:r>
            <a:r>
              <a:rPr lang="en-IN" dirty="0">
                <a:solidFill>
                  <a:schemeClr val="accent2">
                    <a:lumMod val="75000"/>
                  </a:schemeClr>
                </a:solidFill>
              </a:rPr>
              <a:t>TABLE</a:t>
            </a:r>
            <a:r>
              <a:rPr lang="en-IN" dirty="0" smtClean="0"/>
              <a:t> (column DATA_TYPE)</a:t>
            </a:r>
          </a:p>
          <a:p>
            <a:pPr marL="342900" indent="-342900">
              <a:buFont typeface="+mj-lt"/>
              <a:buAutoNum type="arabicPeriod"/>
            </a:pPr>
            <a:r>
              <a:rPr lang="en-IN" dirty="0" smtClean="0"/>
              <a:t>Imported data to this tables using </a:t>
            </a:r>
            <a:r>
              <a:rPr lang="en-IN" dirty="0">
                <a:solidFill>
                  <a:schemeClr val="accent2">
                    <a:lumMod val="75000"/>
                  </a:schemeClr>
                </a:solidFill>
              </a:rPr>
              <a:t>Import</a:t>
            </a:r>
            <a:r>
              <a:rPr lang="en-IN" dirty="0" smtClean="0"/>
              <a:t> from CSV file</a:t>
            </a:r>
          </a:p>
          <a:p>
            <a:pPr marL="342900" indent="-342900">
              <a:buFont typeface="+mj-lt"/>
              <a:buAutoNum type="arabicPeriod"/>
            </a:pPr>
            <a:r>
              <a:rPr lang="en-IN" dirty="0" smtClean="0"/>
              <a:t>Ensuring all table are successfully imported and holding proper values by using </a:t>
            </a:r>
            <a:r>
              <a:rPr lang="en-IN" dirty="0">
                <a:solidFill>
                  <a:schemeClr val="accent2">
                    <a:lumMod val="75000"/>
                  </a:schemeClr>
                </a:solidFill>
              </a:rPr>
              <a:t>SELECT</a:t>
            </a:r>
            <a:r>
              <a:rPr lang="en-IN" dirty="0" smtClean="0"/>
              <a:t> * </a:t>
            </a:r>
            <a:r>
              <a:rPr lang="en-IN" dirty="0">
                <a:solidFill>
                  <a:schemeClr val="accent2">
                    <a:lumMod val="75000"/>
                  </a:schemeClr>
                </a:solidFill>
              </a:rPr>
              <a:t>FROM</a:t>
            </a:r>
            <a:r>
              <a:rPr lang="en-IN" dirty="0" smtClean="0"/>
              <a:t> table</a:t>
            </a:r>
          </a:p>
          <a:p>
            <a:pPr marL="342900" indent="-342900">
              <a:buFont typeface="+mj-lt"/>
              <a:buAutoNum type="arabicPeriod"/>
            </a:pPr>
            <a:r>
              <a:rPr lang="en-IN" dirty="0" smtClean="0"/>
              <a:t>Perfect. All fine. We are good to begin with our analysis</a:t>
            </a:r>
          </a:p>
          <a:p>
            <a:endParaRPr lang="en-IN" dirty="0" smtClean="0"/>
          </a:p>
          <a:p>
            <a:endParaRPr lang="en-IN" dirty="0"/>
          </a:p>
          <a:p>
            <a:endParaRPr lang="en-IN" dirty="0" smtClean="0"/>
          </a:p>
          <a:p>
            <a:endParaRPr lang="en-IN" dirty="0"/>
          </a:p>
          <a:p>
            <a:endParaRPr lang="en-IN" dirty="0" smtClean="0"/>
          </a:p>
          <a:p>
            <a:endParaRPr lang="en-IN" dirty="0"/>
          </a:p>
          <a:p>
            <a:r>
              <a:rPr lang="en-IN" dirty="0" smtClean="0"/>
              <a:t>NOTE: Up coming slides are answers only and not actual queries to our questions using SQL. However you can refer and review all queries </a:t>
            </a:r>
            <a:r>
              <a:rPr lang="en-IN" dirty="0" smtClean="0">
                <a:solidFill>
                  <a:srgbClr val="00B0F0"/>
                </a:solidFill>
                <a:hlinkClick r:id="rId2"/>
              </a:rPr>
              <a:t>here</a:t>
            </a:r>
            <a:r>
              <a:rPr lang="en-IN" dirty="0" smtClean="0"/>
              <a:t>.  </a:t>
            </a:r>
          </a:p>
        </p:txBody>
      </p:sp>
    </p:spTree>
    <p:extLst>
      <p:ext uri="{BB962C8B-B14F-4D97-AF65-F5344CB8AC3E}">
        <p14:creationId xmlns:p14="http://schemas.microsoft.com/office/powerpoint/2010/main" val="12648083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728686" y="1395722"/>
            <a:ext cx="6734628" cy="1569660"/>
          </a:xfrm>
          <a:prstGeom prst="rect">
            <a:avLst/>
          </a:prstGeom>
          <a:noFill/>
        </p:spPr>
        <p:txBody>
          <a:bodyPr wrap="square" rtlCol="0">
            <a:spAutoFit/>
          </a:bodyPr>
          <a:lstStyle/>
          <a:p>
            <a:pPr algn="ctr"/>
            <a:r>
              <a:rPr lang="en-IN" sz="4800" dirty="0" smtClean="0">
                <a:solidFill>
                  <a:schemeClr val="accent4">
                    <a:lumMod val="75000"/>
                  </a:schemeClr>
                </a:solidFill>
              </a:rPr>
              <a:t>National Picture of both Election 2014 &amp; 2019</a:t>
            </a:r>
            <a:endParaRPr lang="en-IN" sz="4800" dirty="0">
              <a:solidFill>
                <a:schemeClr val="accent4">
                  <a:lumMod val="75000"/>
                </a:schemeClr>
              </a:solidFill>
            </a:endParaRPr>
          </a:p>
        </p:txBody>
      </p:sp>
    </p:spTree>
    <p:extLst>
      <p:ext uri="{BB962C8B-B14F-4D97-AF65-F5344CB8AC3E}">
        <p14:creationId xmlns:p14="http://schemas.microsoft.com/office/powerpoint/2010/main" val="31640271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30541" t="62323" r="66360" b="35584"/>
          <a:stretch/>
        </p:blipFill>
        <p:spPr>
          <a:xfrm>
            <a:off x="9191179" y="184201"/>
            <a:ext cx="963562" cy="400502"/>
          </a:xfrm>
          <a:prstGeom prst="rect">
            <a:avLst/>
          </a:prstGeom>
        </p:spPr>
      </p:pic>
      <p:sp>
        <p:nvSpPr>
          <p:cNvPr id="3" name="TextBox 2"/>
          <p:cNvSpPr txBox="1"/>
          <p:nvPr/>
        </p:nvSpPr>
        <p:spPr>
          <a:xfrm>
            <a:off x="1022552" y="136156"/>
            <a:ext cx="6267245" cy="461665"/>
          </a:xfrm>
          <a:prstGeom prst="rect">
            <a:avLst/>
          </a:prstGeom>
          <a:noFill/>
        </p:spPr>
        <p:txBody>
          <a:bodyPr wrap="square" rtlCol="0">
            <a:spAutoFit/>
          </a:bodyPr>
          <a:lstStyle/>
          <a:p>
            <a:r>
              <a:rPr lang="en-IN" sz="2400" dirty="0" smtClean="0"/>
              <a:t>A. National Voter Turnout Ratio</a:t>
            </a:r>
            <a:r>
              <a:rPr lang="en-IN" sz="2000" dirty="0" smtClean="0"/>
              <a:t>(%)</a:t>
            </a:r>
            <a:r>
              <a:rPr lang="en-IN" sz="2400" dirty="0" smtClean="0"/>
              <a:t> in 2014</a:t>
            </a:r>
            <a:endParaRPr lang="en-IN" i="1" dirty="0">
              <a:solidFill>
                <a:schemeClr val="accent2">
                  <a:lumMod val="75000"/>
                </a:schemeClr>
              </a:solidFill>
            </a:endParaRPr>
          </a:p>
        </p:txBody>
      </p:sp>
      <p:sp>
        <p:nvSpPr>
          <p:cNvPr id="4" name="TextBox 3"/>
          <p:cNvSpPr txBox="1"/>
          <p:nvPr/>
        </p:nvSpPr>
        <p:spPr>
          <a:xfrm>
            <a:off x="1022552" y="597820"/>
            <a:ext cx="6267245" cy="461665"/>
          </a:xfrm>
          <a:prstGeom prst="rect">
            <a:avLst/>
          </a:prstGeom>
          <a:noFill/>
        </p:spPr>
        <p:txBody>
          <a:bodyPr wrap="square" rtlCol="0">
            <a:spAutoFit/>
          </a:bodyPr>
          <a:lstStyle/>
          <a:p>
            <a:r>
              <a:rPr lang="en-IN" sz="2400" dirty="0" smtClean="0"/>
              <a:t>B. National Voter Turnout Ratio</a:t>
            </a:r>
            <a:r>
              <a:rPr lang="en-IN" sz="2000" dirty="0" smtClean="0"/>
              <a:t>(%)</a:t>
            </a:r>
            <a:r>
              <a:rPr lang="en-IN" sz="2400" dirty="0" smtClean="0"/>
              <a:t> in 2019</a:t>
            </a:r>
            <a:endParaRPr lang="en-IN" i="1" dirty="0">
              <a:solidFill>
                <a:schemeClr val="accent2">
                  <a:lumMod val="75000"/>
                </a:schemeClr>
              </a:solidFill>
            </a:endParaRPr>
          </a:p>
        </p:txBody>
      </p:sp>
      <p:pic>
        <p:nvPicPr>
          <p:cNvPr id="5" name="Picture 4"/>
          <p:cNvPicPr>
            <a:picLocks noChangeAspect="1"/>
          </p:cNvPicPr>
          <p:nvPr/>
        </p:nvPicPr>
        <p:blipFill rotWithShape="1">
          <a:blip r:embed="rId3"/>
          <a:srcRect l="30582" t="62284" r="66496" b="35754"/>
          <a:stretch/>
        </p:blipFill>
        <p:spPr>
          <a:xfrm>
            <a:off x="9191178" y="622294"/>
            <a:ext cx="963564" cy="399600"/>
          </a:xfrm>
          <a:prstGeom prst="rect">
            <a:avLst/>
          </a:prstGeom>
        </p:spPr>
      </p:pic>
      <p:sp>
        <p:nvSpPr>
          <p:cNvPr id="22" name="TextBox 21"/>
          <p:cNvSpPr txBox="1"/>
          <p:nvPr/>
        </p:nvSpPr>
        <p:spPr>
          <a:xfrm>
            <a:off x="1022552" y="1013065"/>
            <a:ext cx="6267245" cy="461665"/>
          </a:xfrm>
          <a:prstGeom prst="rect">
            <a:avLst/>
          </a:prstGeom>
          <a:noFill/>
        </p:spPr>
        <p:txBody>
          <a:bodyPr wrap="square" rtlCol="0">
            <a:spAutoFit/>
          </a:bodyPr>
          <a:lstStyle/>
          <a:p>
            <a:r>
              <a:rPr lang="en-IN" sz="2400" dirty="0" smtClean="0"/>
              <a:t>C. Rise in National Voter Turnout Ratio</a:t>
            </a:r>
            <a:r>
              <a:rPr lang="en-IN" sz="2000" dirty="0" smtClean="0"/>
              <a:t>(%)</a:t>
            </a:r>
            <a:endParaRPr lang="en-IN" sz="1600" i="1" dirty="0">
              <a:solidFill>
                <a:schemeClr val="accent2">
                  <a:lumMod val="75000"/>
                </a:schemeClr>
              </a:solidFill>
            </a:endParaRPr>
          </a:p>
        </p:txBody>
      </p:sp>
      <p:pic>
        <p:nvPicPr>
          <p:cNvPr id="24" name="Picture 23"/>
          <p:cNvPicPr>
            <a:picLocks noChangeAspect="1"/>
          </p:cNvPicPr>
          <p:nvPr/>
        </p:nvPicPr>
        <p:blipFill rotWithShape="1">
          <a:blip r:embed="rId4">
            <a:extLst>
              <a:ext uri="{28A0092B-C50C-407E-A947-70E740481C1C}">
                <a14:useLocalDpi xmlns:a14="http://schemas.microsoft.com/office/drawing/2010/main" val="0"/>
              </a:ext>
            </a:extLst>
          </a:blip>
          <a:srcRect t="3140" b="2610"/>
          <a:stretch/>
        </p:blipFill>
        <p:spPr>
          <a:xfrm>
            <a:off x="130630" y="1535891"/>
            <a:ext cx="11945256" cy="5198738"/>
          </a:xfrm>
          <a:prstGeom prst="rect">
            <a:avLst/>
          </a:prstGeom>
        </p:spPr>
      </p:pic>
      <p:sp>
        <p:nvSpPr>
          <p:cNvPr id="27" name="TextBox 26"/>
          <p:cNvSpPr txBox="1"/>
          <p:nvPr/>
        </p:nvSpPr>
        <p:spPr>
          <a:xfrm>
            <a:off x="6568710" y="1551279"/>
            <a:ext cx="1132114" cy="261610"/>
          </a:xfrm>
          <a:prstGeom prst="rect">
            <a:avLst/>
          </a:prstGeom>
          <a:noFill/>
        </p:spPr>
        <p:txBody>
          <a:bodyPr wrap="square" rtlCol="0">
            <a:spAutoFit/>
          </a:bodyPr>
          <a:lstStyle/>
          <a:p>
            <a:r>
              <a:rPr lang="en-IN" sz="1100" dirty="0">
                <a:solidFill>
                  <a:schemeClr val="bg1"/>
                </a:solidFill>
                <a:latin typeface="Arial" panose="020B0604020202020204" pitchFamily="34" charset="0"/>
                <a:cs typeface="Arial" panose="020B0604020202020204" pitchFamily="34" charset="0"/>
              </a:rPr>
              <a:t>v</a:t>
            </a:r>
            <a:r>
              <a:rPr lang="en-IN" sz="1100" dirty="0" smtClean="0">
                <a:solidFill>
                  <a:schemeClr val="bg1"/>
                </a:solidFill>
                <a:latin typeface="Arial" panose="020B0604020202020204" pitchFamily="34" charset="0"/>
                <a:cs typeface="Arial" panose="020B0604020202020204" pitchFamily="34" charset="0"/>
              </a:rPr>
              <a:t>tr_2019</a:t>
            </a:r>
          </a:p>
        </p:txBody>
      </p:sp>
      <p:sp>
        <p:nvSpPr>
          <p:cNvPr id="28" name="TextBox 27"/>
          <p:cNvSpPr txBox="1"/>
          <p:nvPr/>
        </p:nvSpPr>
        <p:spPr>
          <a:xfrm>
            <a:off x="5423896" y="1547904"/>
            <a:ext cx="1132114" cy="261610"/>
          </a:xfrm>
          <a:prstGeom prst="rect">
            <a:avLst/>
          </a:prstGeom>
          <a:noFill/>
        </p:spPr>
        <p:txBody>
          <a:bodyPr wrap="square" rtlCol="0">
            <a:spAutoFit/>
          </a:bodyPr>
          <a:lstStyle/>
          <a:p>
            <a:r>
              <a:rPr lang="en-IN" sz="1100" dirty="0" smtClean="0">
                <a:solidFill>
                  <a:schemeClr val="bg1"/>
                </a:solidFill>
                <a:latin typeface="Arial" panose="020B0604020202020204" pitchFamily="34" charset="0"/>
                <a:cs typeface="Arial" panose="020B0604020202020204" pitchFamily="34" charset="0"/>
              </a:rPr>
              <a:t>vtr_2014</a:t>
            </a:r>
          </a:p>
        </p:txBody>
      </p:sp>
      <p:sp>
        <p:nvSpPr>
          <p:cNvPr id="29" name="TextBox 28"/>
          <p:cNvSpPr txBox="1"/>
          <p:nvPr/>
        </p:nvSpPr>
        <p:spPr>
          <a:xfrm>
            <a:off x="3992791" y="6426852"/>
            <a:ext cx="4206418" cy="307777"/>
          </a:xfrm>
          <a:prstGeom prst="rect">
            <a:avLst/>
          </a:prstGeom>
          <a:noFill/>
        </p:spPr>
        <p:txBody>
          <a:bodyPr wrap="square" rtlCol="0">
            <a:spAutoFit/>
          </a:bodyPr>
          <a:lstStyle/>
          <a:p>
            <a:r>
              <a:rPr lang="en-IN" sz="1400" dirty="0" smtClean="0">
                <a:solidFill>
                  <a:schemeClr val="bg1"/>
                </a:solidFill>
                <a:latin typeface="Arial" panose="020B0604020202020204" pitchFamily="34" charset="0"/>
                <a:cs typeface="Arial" panose="020B0604020202020204" pitchFamily="34" charset="0"/>
              </a:rPr>
              <a:t>State wise voter turnout ratios for 2014 and 2019</a:t>
            </a:r>
          </a:p>
        </p:txBody>
      </p:sp>
      <p:pic>
        <p:nvPicPr>
          <p:cNvPr id="6" name="Picture 5"/>
          <p:cNvPicPr>
            <a:picLocks noChangeAspect="1"/>
          </p:cNvPicPr>
          <p:nvPr/>
        </p:nvPicPr>
        <p:blipFill rotWithShape="1">
          <a:blip r:embed="rId5"/>
          <a:srcRect l="31204" t="83015" r="66051" b="14796"/>
          <a:stretch/>
        </p:blipFill>
        <p:spPr>
          <a:xfrm>
            <a:off x="9191178" y="1059485"/>
            <a:ext cx="963563" cy="399600"/>
          </a:xfrm>
          <a:prstGeom prst="rect">
            <a:avLst/>
          </a:prstGeom>
        </p:spPr>
      </p:pic>
    </p:spTree>
    <p:extLst>
      <p:ext uri="{BB962C8B-B14F-4D97-AF65-F5344CB8AC3E}">
        <p14:creationId xmlns:p14="http://schemas.microsoft.com/office/powerpoint/2010/main" val="29733032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338286" y="1395722"/>
            <a:ext cx="5544457" cy="1569660"/>
          </a:xfrm>
          <a:prstGeom prst="rect">
            <a:avLst/>
          </a:prstGeom>
          <a:noFill/>
        </p:spPr>
        <p:txBody>
          <a:bodyPr wrap="square" rtlCol="0">
            <a:spAutoFit/>
          </a:bodyPr>
          <a:lstStyle/>
          <a:p>
            <a:pPr algn="ctr"/>
            <a:r>
              <a:rPr lang="en-IN" sz="4800" dirty="0">
                <a:solidFill>
                  <a:schemeClr val="accent4">
                    <a:lumMod val="75000"/>
                  </a:schemeClr>
                </a:solidFill>
              </a:rPr>
              <a:t>States </a:t>
            </a:r>
            <a:r>
              <a:rPr lang="en-IN" sz="4800" dirty="0" smtClean="0">
                <a:solidFill>
                  <a:schemeClr val="accent4">
                    <a:lumMod val="75000"/>
                  </a:schemeClr>
                </a:solidFill>
              </a:rPr>
              <a:t>&amp;</a:t>
            </a:r>
          </a:p>
          <a:p>
            <a:pPr algn="ctr"/>
            <a:r>
              <a:rPr lang="en-IN" sz="4800" dirty="0">
                <a:solidFill>
                  <a:schemeClr val="accent4">
                    <a:lumMod val="75000"/>
                  </a:schemeClr>
                </a:solidFill>
              </a:rPr>
              <a:t>V</a:t>
            </a:r>
            <a:r>
              <a:rPr lang="en-IN" sz="4800" dirty="0" smtClean="0">
                <a:solidFill>
                  <a:schemeClr val="accent4">
                    <a:lumMod val="75000"/>
                  </a:schemeClr>
                </a:solidFill>
              </a:rPr>
              <a:t>oter </a:t>
            </a:r>
            <a:r>
              <a:rPr lang="en-IN" sz="4800" dirty="0">
                <a:solidFill>
                  <a:schemeClr val="accent4">
                    <a:lumMod val="75000"/>
                  </a:schemeClr>
                </a:solidFill>
              </a:rPr>
              <a:t>Turnout </a:t>
            </a:r>
            <a:r>
              <a:rPr lang="en-IN" sz="4800" dirty="0" smtClean="0">
                <a:solidFill>
                  <a:schemeClr val="accent4">
                    <a:lumMod val="75000"/>
                  </a:schemeClr>
                </a:solidFill>
              </a:rPr>
              <a:t>Ratio</a:t>
            </a:r>
            <a:endParaRPr lang="en-IN" sz="4800" dirty="0">
              <a:solidFill>
                <a:schemeClr val="accent4">
                  <a:lumMod val="75000"/>
                </a:schemeClr>
              </a:solidFill>
            </a:endParaRPr>
          </a:p>
        </p:txBody>
      </p:sp>
    </p:spTree>
    <p:extLst>
      <p:ext uri="{BB962C8B-B14F-4D97-AF65-F5344CB8AC3E}">
        <p14:creationId xmlns:p14="http://schemas.microsoft.com/office/powerpoint/2010/main" val="1086364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24546" t="60821" r="52063" b="18657"/>
          <a:stretch/>
        </p:blipFill>
        <p:spPr>
          <a:xfrm>
            <a:off x="934328" y="1064087"/>
            <a:ext cx="5022377" cy="2477406"/>
          </a:xfrm>
          <a:prstGeom prst="rect">
            <a:avLst/>
          </a:prstGeom>
        </p:spPr>
      </p:pic>
      <p:pic>
        <p:nvPicPr>
          <p:cNvPr id="4" name="Picture 3"/>
          <p:cNvPicPr>
            <a:picLocks noChangeAspect="1"/>
          </p:cNvPicPr>
          <p:nvPr/>
        </p:nvPicPr>
        <p:blipFill rotWithShape="1">
          <a:blip r:embed="rId3"/>
          <a:srcRect l="24441" t="60961" r="51854" b="19263"/>
          <a:stretch/>
        </p:blipFill>
        <p:spPr>
          <a:xfrm>
            <a:off x="6229661" y="1064087"/>
            <a:ext cx="5008729" cy="2483651"/>
          </a:xfrm>
          <a:prstGeom prst="rect">
            <a:avLst/>
          </a:prstGeom>
        </p:spPr>
      </p:pic>
      <p:pic>
        <p:nvPicPr>
          <p:cNvPr id="5" name="Picture 4"/>
          <p:cNvPicPr>
            <a:picLocks noChangeAspect="1"/>
          </p:cNvPicPr>
          <p:nvPr/>
        </p:nvPicPr>
        <p:blipFill rotWithShape="1">
          <a:blip r:embed="rId4"/>
          <a:srcRect l="24441" t="60961" r="51644" b="18330"/>
          <a:stretch/>
        </p:blipFill>
        <p:spPr>
          <a:xfrm>
            <a:off x="6216013" y="4076774"/>
            <a:ext cx="5022377" cy="2445103"/>
          </a:xfrm>
          <a:prstGeom prst="rect">
            <a:avLst/>
          </a:prstGeom>
        </p:spPr>
      </p:pic>
      <p:pic>
        <p:nvPicPr>
          <p:cNvPr id="2" name="Picture 1"/>
          <p:cNvPicPr>
            <a:picLocks noChangeAspect="1"/>
          </p:cNvPicPr>
          <p:nvPr/>
        </p:nvPicPr>
        <p:blipFill rotWithShape="1">
          <a:blip r:embed="rId5"/>
          <a:srcRect l="24441" t="61520" r="51749" b="18704"/>
          <a:stretch/>
        </p:blipFill>
        <p:spPr>
          <a:xfrm>
            <a:off x="934329" y="4076773"/>
            <a:ext cx="5022377" cy="2445104"/>
          </a:xfrm>
          <a:prstGeom prst="rect">
            <a:avLst/>
          </a:prstGeom>
        </p:spPr>
      </p:pic>
      <p:sp>
        <p:nvSpPr>
          <p:cNvPr id="6" name="TextBox 5"/>
          <p:cNvSpPr txBox="1"/>
          <p:nvPr/>
        </p:nvSpPr>
        <p:spPr>
          <a:xfrm>
            <a:off x="934328" y="695595"/>
            <a:ext cx="5022377" cy="369332"/>
          </a:xfrm>
          <a:prstGeom prst="rect">
            <a:avLst/>
          </a:prstGeom>
          <a:solidFill>
            <a:schemeClr val="accent4">
              <a:lumMod val="20000"/>
              <a:lumOff val="80000"/>
            </a:schemeClr>
          </a:solidFill>
          <a:ln>
            <a:solidFill>
              <a:schemeClr val="accent4"/>
            </a:solidFill>
          </a:ln>
        </p:spPr>
        <p:txBody>
          <a:bodyPr wrap="square" rtlCol="0">
            <a:spAutoFit/>
          </a:bodyPr>
          <a:lstStyle/>
          <a:p>
            <a:pPr algn="ctr"/>
            <a:r>
              <a:rPr lang="en-IN" dirty="0" smtClean="0"/>
              <a:t>2.1. Top 5 States by voter turnout ratio in 2014</a:t>
            </a:r>
            <a:endParaRPr lang="en-IN" dirty="0"/>
          </a:p>
        </p:txBody>
      </p:sp>
      <p:sp>
        <p:nvSpPr>
          <p:cNvPr id="7" name="TextBox 6"/>
          <p:cNvSpPr txBox="1"/>
          <p:nvPr/>
        </p:nvSpPr>
        <p:spPr>
          <a:xfrm>
            <a:off x="6216013" y="680869"/>
            <a:ext cx="5022377" cy="369332"/>
          </a:xfrm>
          <a:prstGeom prst="rect">
            <a:avLst/>
          </a:prstGeom>
          <a:solidFill>
            <a:schemeClr val="accent4">
              <a:lumMod val="20000"/>
              <a:lumOff val="80000"/>
            </a:schemeClr>
          </a:solidFill>
          <a:ln>
            <a:solidFill>
              <a:schemeClr val="accent4"/>
            </a:solidFill>
          </a:ln>
        </p:spPr>
        <p:txBody>
          <a:bodyPr wrap="square" rtlCol="0">
            <a:spAutoFit/>
          </a:bodyPr>
          <a:lstStyle/>
          <a:p>
            <a:pPr algn="ctr"/>
            <a:r>
              <a:rPr lang="en-IN" dirty="0" smtClean="0"/>
              <a:t>2.2. Bottom 5 States by voter turnout ratio in 2014</a:t>
            </a:r>
            <a:endParaRPr lang="en-IN" dirty="0"/>
          </a:p>
        </p:txBody>
      </p:sp>
      <p:sp>
        <p:nvSpPr>
          <p:cNvPr id="8" name="TextBox 7"/>
          <p:cNvSpPr txBox="1"/>
          <p:nvPr/>
        </p:nvSpPr>
        <p:spPr>
          <a:xfrm>
            <a:off x="934327" y="3707441"/>
            <a:ext cx="5022377" cy="369332"/>
          </a:xfrm>
          <a:prstGeom prst="rect">
            <a:avLst/>
          </a:prstGeom>
          <a:solidFill>
            <a:schemeClr val="accent4">
              <a:lumMod val="20000"/>
              <a:lumOff val="80000"/>
            </a:schemeClr>
          </a:solidFill>
          <a:ln>
            <a:solidFill>
              <a:schemeClr val="accent4"/>
            </a:solidFill>
          </a:ln>
        </p:spPr>
        <p:txBody>
          <a:bodyPr wrap="square" rtlCol="0">
            <a:spAutoFit/>
          </a:bodyPr>
          <a:lstStyle/>
          <a:p>
            <a:pPr algn="ctr"/>
            <a:r>
              <a:rPr lang="en-IN" dirty="0" smtClean="0"/>
              <a:t>2.3. Top 5 States by voter turnout ratio in 2019</a:t>
            </a:r>
            <a:endParaRPr lang="en-IN" dirty="0"/>
          </a:p>
        </p:txBody>
      </p:sp>
      <p:sp>
        <p:nvSpPr>
          <p:cNvPr id="9" name="TextBox 8"/>
          <p:cNvSpPr txBox="1"/>
          <p:nvPr/>
        </p:nvSpPr>
        <p:spPr>
          <a:xfrm>
            <a:off x="6216012" y="3707441"/>
            <a:ext cx="5022377" cy="369332"/>
          </a:xfrm>
          <a:prstGeom prst="rect">
            <a:avLst/>
          </a:prstGeom>
          <a:solidFill>
            <a:schemeClr val="accent4">
              <a:lumMod val="20000"/>
              <a:lumOff val="80000"/>
            </a:schemeClr>
          </a:solidFill>
          <a:ln>
            <a:solidFill>
              <a:schemeClr val="accent4"/>
            </a:solidFill>
          </a:ln>
        </p:spPr>
        <p:txBody>
          <a:bodyPr wrap="square" rtlCol="0">
            <a:spAutoFit/>
          </a:bodyPr>
          <a:lstStyle/>
          <a:p>
            <a:pPr algn="ctr"/>
            <a:r>
              <a:rPr lang="en-IN" dirty="0" smtClean="0"/>
              <a:t>2.4. Bottom 5 States by voter turnout ratio in 2019</a:t>
            </a:r>
            <a:endParaRPr lang="en-IN" dirty="0"/>
          </a:p>
        </p:txBody>
      </p:sp>
    </p:spTree>
    <p:extLst>
      <p:ext uri="{BB962C8B-B14F-4D97-AF65-F5344CB8AC3E}">
        <p14:creationId xmlns:p14="http://schemas.microsoft.com/office/powerpoint/2010/main" val="301418209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2234</TotalTime>
  <Words>1554</Words>
  <Application>Microsoft Office PowerPoint</Application>
  <PresentationFormat>Widescreen</PresentationFormat>
  <Paragraphs>162</Paragraphs>
  <Slides>26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75</cp:revision>
  <dcterms:created xsi:type="dcterms:W3CDTF">2024-07-25T13:37:05Z</dcterms:created>
  <dcterms:modified xsi:type="dcterms:W3CDTF">2024-08-02T08:23:58Z</dcterms:modified>
</cp:coreProperties>
</file>

<file path=docProps/thumbnail.jpeg>
</file>